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61" r:id="rId3"/>
    <p:sldId id="260" r:id="rId4"/>
    <p:sldId id="272" r:id="rId5"/>
    <p:sldId id="276" r:id="rId6"/>
    <p:sldId id="273" r:id="rId7"/>
    <p:sldId id="281" r:id="rId8"/>
    <p:sldId id="275" r:id="rId9"/>
    <p:sldId id="277" r:id="rId10"/>
    <p:sldId id="283" r:id="rId11"/>
    <p:sldId id="282" r:id="rId12"/>
    <p:sldId id="284" r:id="rId13"/>
    <p:sldId id="285" r:id="rId14"/>
    <p:sldId id="278" r:id="rId15"/>
    <p:sldId id="279" r:id="rId16"/>
    <p:sldId id="286" r:id="rId17"/>
    <p:sldId id="269"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75" userDrawn="1">
          <p15:clr>
            <a:srgbClr val="A4A3A4"/>
          </p15:clr>
        </p15:guide>
        <p15:guide id="2" pos="6108"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A2F"/>
    <a:srgbClr val="FAFAFA"/>
    <a:srgbClr val="EAEAEA"/>
    <a:srgbClr val="C8C8C8"/>
    <a:srgbClr val="1D1D1B"/>
    <a:srgbClr val="F5F5F5"/>
    <a:srgbClr val="464949"/>
    <a:srgbClr val="6C2F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0064"/>
    <p:restoredTop sz="82203"/>
  </p:normalViewPr>
  <p:slideViewPr>
    <p:cSldViewPr snapToGrid="0" showGuides="1">
      <p:cViewPr varScale="1">
        <p:scale>
          <a:sx n="73" d="100"/>
          <a:sy n="73" d="100"/>
        </p:scale>
        <p:origin x="224" y="768"/>
      </p:cViewPr>
      <p:guideLst>
        <p:guide orient="horz" pos="1275"/>
        <p:guide pos="6108"/>
      </p:guideLst>
    </p:cSldViewPr>
  </p:slideViewPr>
  <p:outlineViewPr>
    <p:cViewPr>
      <p:scale>
        <a:sx n="33" d="100"/>
        <a:sy n="33" d="100"/>
      </p:scale>
      <p:origin x="0" y="0"/>
    </p:cViewPr>
  </p:outlineViewPr>
  <p:notesTextViewPr>
    <p:cViewPr>
      <p:scale>
        <a:sx n="65" d="100"/>
        <a:sy n="65" d="100"/>
      </p:scale>
      <p:origin x="0" y="0"/>
    </p:cViewPr>
  </p:notesTextViewPr>
  <p:sorterViewPr>
    <p:cViewPr>
      <p:scale>
        <a:sx n="80" d="100"/>
        <a:sy n="80" d="100"/>
      </p:scale>
      <p:origin x="0" y="0"/>
    </p:cViewPr>
  </p:sorterViewPr>
  <p:notesViewPr>
    <p:cSldViewPr snapToGrid="0" showGuides="1">
      <p:cViewPr varScale="1">
        <p:scale>
          <a:sx n="92" d="100"/>
          <a:sy n="92" d="100"/>
        </p:scale>
        <p:origin x="2864" y="19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DFFC6F-BABB-A645-86A0-244CDE5D0A39}" type="datetimeFigureOut">
              <a:rPr lang="en-US" smtClean="0"/>
              <a:t>10/9/25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3B7312-A7E7-034D-8D8E-CA8160B1381D}" type="slidenum">
              <a:rPr lang="en-US" smtClean="0"/>
              <a:t>‹#›</a:t>
            </a:fld>
            <a:endParaRPr lang="en-US"/>
          </a:p>
        </p:txBody>
      </p:sp>
    </p:spTree>
    <p:extLst>
      <p:ext uri="{BB962C8B-B14F-4D97-AF65-F5344CB8AC3E}">
        <p14:creationId xmlns:p14="http://schemas.microsoft.com/office/powerpoint/2010/main" val="4213290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bbc.co.uk/news/uk-wales-67012074"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bbc.co.uk/news/uk-42622767"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met.police.uk/ro/report/hate-crime/information/v1/hate-crime/what-is-hate-crime/"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bbc.co.uk/news/uk-wales-67012074"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police.uk/pu/contact-us/hate-crime/"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cps.gov.uk/crime-info/hate-crime"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www.sophielancasterfoundation.com/" TargetMode="External"/><Relationship Id="rId4" Type="http://schemas.openxmlformats.org/officeDocument/2006/relationships/hyperlink" Target="https://www.bbc.co.uk/news/articles/cm218l7jm5xo"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Exo" pitchFamily="2" charset="77"/>
            </a:endParaRPr>
          </a:p>
        </p:txBody>
      </p:sp>
      <p:sp>
        <p:nvSpPr>
          <p:cNvPr id="4" name="Slide Number Placeholder 3"/>
          <p:cNvSpPr>
            <a:spLocks noGrp="1"/>
          </p:cNvSpPr>
          <p:nvPr>
            <p:ph type="sldNum" sz="quarter" idx="5"/>
          </p:nvPr>
        </p:nvSpPr>
        <p:spPr/>
        <p:txBody>
          <a:bodyPr/>
          <a:lstStyle/>
          <a:p>
            <a:fld id="{DC3B7312-A7E7-034D-8D8E-CA8160B1381D}" type="slidenum">
              <a:rPr lang="en-US" smtClean="0"/>
              <a:t>1</a:t>
            </a:fld>
            <a:endParaRPr lang="en-US"/>
          </a:p>
        </p:txBody>
      </p:sp>
    </p:spTree>
    <p:extLst>
      <p:ext uri="{BB962C8B-B14F-4D97-AF65-F5344CB8AC3E}">
        <p14:creationId xmlns:p14="http://schemas.microsoft.com/office/powerpoint/2010/main" val="27236227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A47C2C-0A05-E051-4D20-EACA22BEDE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8D420E-B4C6-6FB5-A386-B47EC248EB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FD24B1-D9C6-EA8B-D8A8-8290518276B3}"/>
              </a:ext>
            </a:extLst>
          </p:cNvPr>
          <p:cNvSpPr>
            <a:spLocks noGrp="1"/>
          </p:cNvSpPr>
          <p:nvPr>
            <p:ph type="body" idx="1"/>
          </p:nvPr>
        </p:nvSpPr>
        <p:spPr>
          <a:xfrm>
            <a:off x="685800" y="4400550"/>
            <a:ext cx="46482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200" b="0" i="0" u="sng" strike="noStrike" kern="1200" dirty="0">
                <a:solidFill>
                  <a:schemeClr val="tx1"/>
                </a:solidFill>
                <a:effectLst/>
                <a:latin typeface="+mn-lt"/>
                <a:ea typeface="+mn-ea"/>
                <a:cs typeface="+mn-cs"/>
                <a:hlinkClick r:id="rId3"/>
              </a:rPr>
              <a:t>The impact on the individual </a:t>
            </a:r>
            <a:r>
              <a:rPr lang="en-NZ" sz="1200" b="0" i="0" u="none" strike="noStrike"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NZ" sz="1200" b="0" i="0" u="sng" strike="noStrike" kern="1200" dirty="0">
                <a:solidFill>
                  <a:schemeClr val="tx1"/>
                </a:solidFill>
                <a:effectLst/>
                <a:latin typeface="+mn-lt"/>
                <a:ea typeface="+mn-ea"/>
                <a:cs typeface="+mn-cs"/>
                <a:hlinkClick r:id="rId4"/>
              </a:rPr>
              <a:t>The impact on a whole community</a:t>
            </a:r>
            <a:endParaRPr lang="en-NZ" dirty="0"/>
          </a:p>
        </p:txBody>
      </p:sp>
      <p:sp>
        <p:nvSpPr>
          <p:cNvPr id="4" name="Slide Number Placeholder 3">
            <a:extLst>
              <a:ext uri="{FF2B5EF4-FFF2-40B4-BE49-F238E27FC236}">
                <a16:creationId xmlns:a16="http://schemas.microsoft.com/office/drawing/2014/main" id="{C66E1DDB-B649-E3A5-978C-02E0EC4D4088}"/>
              </a:ext>
            </a:extLst>
          </p:cNvPr>
          <p:cNvSpPr>
            <a:spLocks noGrp="1"/>
          </p:cNvSpPr>
          <p:nvPr>
            <p:ph type="sldNum" sz="quarter" idx="5"/>
          </p:nvPr>
        </p:nvSpPr>
        <p:spPr/>
        <p:txBody>
          <a:bodyPr/>
          <a:lstStyle/>
          <a:p>
            <a:fld id="{DC3B7312-A7E7-034D-8D8E-CA8160B1381D}" type="slidenum">
              <a:rPr lang="en-US" smtClean="0"/>
              <a:t>10</a:t>
            </a:fld>
            <a:endParaRPr lang="en-US"/>
          </a:p>
        </p:txBody>
      </p:sp>
    </p:spTree>
    <p:extLst>
      <p:ext uri="{BB962C8B-B14F-4D97-AF65-F5344CB8AC3E}">
        <p14:creationId xmlns:p14="http://schemas.microsoft.com/office/powerpoint/2010/main" val="26669341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275CC-EEA9-63EB-EC9C-6A0D8741F2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8FB39A-76ED-DC1F-4296-7E94EB5DA9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17442B-8BB0-94B6-6346-BDFD26DF5D4C}"/>
              </a:ext>
            </a:extLst>
          </p:cNvPr>
          <p:cNvSpPr>
            <a:spLocks noGrp="1"/>
          </p:cNvSpPr>
          <p:nvPr>
            <p:ph type="body" idx="1"/>
          </p:nvPr>
        </p:nvSpPr>
        <p:spPr>
          <a:xfrm>
            <a:off x="685800" y="4400550"/>
            <a:ext cx="46482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NZ" dirty="0"/>
          </a:p>
        </p:txBody>
      </p:sp>
      <p:sp>
        <p:nvSpPr>
          <p:cNvPr id="4" name="Slide Number Placeholder 3">
            <a:extLst>
              <a:ext uri="{FF2B5EF4-FFF2-40B4-BE49-F238E27FC236}">
                <a16:creationId xmlns:a16="http://schemas.microsoft.com/office/drawing/2014/main" id="{6A2B430A-0534-7BFC-C084-22235E8C531D}"/>
              </a:ext>
            </a:extLst>
          </p:cNvPr>
          <p:cNvSpPr>
            <a:spLocks noGrp="1"/>
          </p:cNvSpPr>
          <p:nvPr>
            <p:ph type="sldNum" sz="quarter" idx="5"/>
          </p:nvPr>
        </p:nvSpPr>
        <p:spPr/>
        <p:txBody>
          <a:bodyPr/>
          <a:lstStyle/>
          <a:p>
            <a:fld id="{DC3B7312-A7E7-034D-8D8E-CA8160B1381D}" type="slidenum">
              <a:rPr lang="en-US" smtClean="0"/>
              <a:t>11</a:t>
            </a:fld>
            <a:endParaRPr lang="en-US"/>
          </a:p>
        </p:txBody>
      </p:sp>
    </p:spTree>
    <p:extLst>
      <p:ext uri="{BB962C8B-B14F-4D97-AF65-F5344CB8AC3E}">
        <p14:creationId xmlns:p14="http://schemas.microsoft.com/office/powerpoint/2010/main" val="26547715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95106-7045-A1F3-99CC-E190B52684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D32BC6-0DC5-4687-A501-303DE44ECF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B0A4DB-A912-7B3D-7344-7A84A2895016}"/>
              </a:ext>
            </a:extLst>
          </p:cNvPr>
          <p:cNvSpPr>
            <a:spLocks noGrp="1"/>
          </p:cNvSpPr>
          <p:nvPr>
            <p:ph type="body" idx="1"/>
          </p:nvPr>
        </p:nvSpPr>
        <p:spPr>
          <a:xfrm>
            <a:off x="685800" y="4400550"/>
            <a:ext cx="4648200" cy="3600450"/>
          </a:xfrm>
        </p:spPr>
        <p:txBody>
          <a:bodyPr/>
          <a:lstStyle/>
          <a:p>
            <a:pPr rtl="0"/>
            <a:r>
              <a:rPr lang="en-NZ" sz="1200" b="0" i="0" u="none" strike="noStrike" kern="1200" dirty="0">
                <a:solidFill>
                  <a:schemeClr val="tx1"/>
                </a:solidFill>
                <a:effectLst/>
                <a:latin typeface="+mn-lt"/>
                <a:ea typeface="+mn-ea"/>
                <a:cs typeface="+mn-cs"/>
              </a:rPr>
              <a:t>“A Hate Incident is any incident which the victim, or anyone else, thinks is based on someone’s prejudice towards them because of their race, religion, sexual orientation, disability or because they are transgender.”</a:t>
            </a:r>
            <a:r>
              <a:rPr lang="en-NZ" sz="1200" b="0" i="0" u="sng" strike="noStrike" kern="1200" dirty="0">
                <a:solidFill>
                  <a:schemeClr val="tx1"/>
                </a:solidFill>
                <a:effectLst/>
                <a:latin typeface="+mn-lt"/>
                <a:ea typeface="+mn-ea"/>
                <a:cs typeface="+mn-cs"/>
                <a:hlinkClick r:id="rId3"/>
              </a:rPr>
              <a:t>(www.met.police.uk)</a:t>
            </a:r>
            <a:r>
              <a:rPr lang="en-NZ" sz="1200" b="0" i="0" u="none" strike="noStrike" kern="1200" dirty="0">
                <a:solidFill>
                  <a:schemeClr val="tx1"/>
                </a:solidFill>
                <a:effectLst/>
                <a:latin typeface="+mn-lt"/>
                <a:ea typeface="+mn-ea"/>
                <a:cs typeface="+mn-cs"/>
              </a:rPr>
              <a:t>) It doesn’t have to include a criminal act. </a:t>
            </a:r>
            <a:endParaRPr lang="en-NZ" b="0" dirty="0">
              <a:effectLst/>
            </a:endParaRPr>
          </a:p>
          <a:p>
            <a:br>
              <a:rPr lang="en-NZ" dirty="0"/>
            </a:br>
            <a:endParaRPr lang="en-NZ" dirty="0"/>
          </a:p>
        </p:txBody>
      </p:sp>
      <p:sp>
        <p:nvSpPr>
          <p:cNvPr id="4" name="Slide Number Placeholder 3">
            <a:extLst>
              <a:ext uri="{FF2B5EF4-FFF2-40B4-BE49-F238E27FC236}">
                <a16:creationId xmlns:a16="http://schemas.microsoft.com/office/drawing/2014/main" id="{AF0801D9-F8A4-4D82-21A5-CF6197CBF3EB}"/>
              </a:ext>
            </a:extLst>
          </p:cNvPr>
          <p:cNvSpPr>
            <a:spLocks noGrp="1"/>
          </p:cNvSpPr>
          <p:nvPr>
            <p:ph type="sldNum" sz="quarter" idx="5"/>
          </p:nvPr>
        </p:nvSpPr>
        <p:spPr/>
        <p:txBody>
          <a:bodyPr/>
          <a:lstStyle/>
          <a:p>
            <a:fld id="{DC3B7312-A7E7-034D-8D8E-CA8160B1381D}" type="slidenum">
              <a:rPr lang="en-US" smtClean="0"/>
              <a:t>12</a:t>
            </a:fld>
            <a:endParaRPr lang="en-US"/>
          </a:p>
        </p:txBody>
      </p:sp>
    </p:spTree>
    <p:extLst>
      <p:ext uri="{BB962C8B-B14F-4D97-AF65-F5344CB8AC3E}">
        <p14:creationId xmlns:p14="http://schemas.microsoft.com/office/powerpoint/2010/main" val="36641652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DF8022-BB43-EC87-1E0A-BF284CE492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F1B1EC-46B0-62EA-5A02-7C04A973AA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AE077B-0625-2F8F-611E-4016301D27CB}"/>
              </a:ext>
            </a:extLst>
          </p:cNvPr>
          <p:cNvSpPr>
            <a:spLocks noGrp="1"/>
          </p:cNvSpPr>
          <p:nvPr>
            <p:ph type="body" idx="1"/>
          </p:nvPr>
        </p:nvSpPr>
        <p:spPr>
          <a:xfrm>
            <a:off x="685800" y="4400550"/>
            <a:ext cx="4648200" cy="3600450"/>
          </a:xfrm>
        </p:spPr>
        <p:txBody>
          <a:bodyPr/>
          <a:lstStyle/>
          <a:p>
            <a:pPr fontAlgn="base"/>
            <a:r>
              <a:rPr lang="en-NZ" dirty="0"/>
              <a:t>Can you think of any examples, from real life/ TV/ the media?</a:t>
            </a:r>
          </a:p>
          <a:p>
            <a:r>
              <a:rPr lang="en-NZ" dirty="0"/>
              <a:t>Example: </a:t>
            </a:r>
            <a:r>
              <a:rPr lang="en-NZ" u="sng" dirty="0">
                <a:hlinkClick r:id="rId3"/>
              </a:rPr>
              <a:t>Jade Owen</a:t>
            </a:r>
            <a:r>
              <a:rPr lang="en-NZ" dirty="0"/>
              <a:t> Was Jade the victim of a hate crime, a Hate Incident or both? </a:t>
            </a:r>
          </a:p>
          <a:p>
            <a:pPr fontAlgn="base"/>
            <a:r>
              <a:rPr lang="en-NZ" dirty="0"/>
              <a:t>Why do you think it’s important to not just report hate crimes, but report hate incidents too? </a:t>
            </a:r>
          </a:p>
          <a:p>
            <a:pPr fontAlgn="base"/>
            <a:r>
              <a:rPr lang="en-NZ" dirty="0"/>
              <a:t>Why might it be hard for someone to report a Hate </a:t>
            </a:r>
            <a:r>
              <a:rPr lang="en-NZ" dirty="0" err="1"/>
              <a:t>Crimeor</a:t>
            </a:r>
            <a:r>
              <a:rPr lang="en-NZ" dirty="0"/>
              <a:t> hate incident? </a:t>
            </a:r>
          </a:p>
        </p:txBody>
      </p:sp>
      <p:sp>
        <p:nvSpPr>
          <p:cNvPr id="4" name="Slide Number Placeholder 3">
            <a:extLst>
              <a:ext uri="{FF2B5EF4-FFF2-40B4-BE49-F238E27FC236}">
                <a16:creationId xmlns:a16="http://schemas.microsoft.com/office/drawing/2014/main" id="{CF60E85D-A384-846D-31A6-68A8E06011A8}"/>
              </a:ext>
            </a:extLst>
          </p:cNvPr>
          <p:cNvSpPr>
            <a:spLocks noGrp="1"/>
          </p:cNvSpPr>
          <p:nvPr>
            <p:ph type="sldNum" sz="quarter" idx="5"/>
          </p:nvPr>
        </p:nvSpPr>
        <p:spPr/>
        <p:txBody>
          <a:bodyPr/>
          <a:lstStyle/>
          <a:p>
            <a:fld id="{DC3B7312-A7E7-034D-8D8E-CA8160B1381D}" type="slidenum">
              <a:rPr lang="en-US" smtClean="0"/>
              <a:t>13</a:t>
            </a:fld>
            <a:endParaRPr lang="en-US"/>
          </a:p>
        </p:txBody>
      </p:sp>
    </p:spTree>
    <p:extLst>
      <p:ext uri="{BB962C8B-B14F-4D97-AF65-F5344CB8AC3E}">
        <p14:creationId xmlns:p14="http://schemas.microsoft.com/office/powerpoint/2010/main" val="14349258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55860-9309-61DF-4B68-7171EC72FE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897194-25B8-D973-A662-CF4FED07F9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F89897-FF70-338F-EE77-4B56A34ECBF4}"/>
              </a:ext>
            </a:extLst>
          </p:cNvPr>
          <p:cNvSpPr>
            <a:spLocks noGrp="1"/>
          </p:cNvSpPr>
          <p:nvPr>
            <p:ph type="body" idx="1"/>
          </p:nvPr>
        </p:nvSpPr>
        <p:spPr>
          <a:xfrm>
            <a:off x="685800" y="4400550"/>
            <a:ext cx="46482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NZ" dirty="0"/>
          </a:p>
        </p:txBody>
      </p:sp>
      <p:sp>
        <p:nvSpPr>
          <p:cNvPr id="4" name="Slide Number Placeholder 3">
            <a:extLst>
              <a:ext uri="{FF2B5EF4-FFF2-40B4-BE49-F238E27FC236}">
                <a16:creationId xmlns:a16="http://schemas.microsoft.com/office/drawing/2014/main" id="{11AAE608-A0C2-C4EC-3BE1-C4266C15151A}"/>
              </a:ext>
            </a:extLst>
          </p:cNvPr>
          <p:cNvSpPr>
            <a:spLocks noGrp="1"/>
          </p:cNvSpPr>
          <p:nvPr>
            <p:ph type="sldNum" sz="quarter" idx="5"/>
          </p:nvPr>
        </p:nvSpPr>
        <p:spPr/>
        <p:txBody>
          <a:bodyPr/>
          <a:lstStyle/>
          <a:p>
            <a:fld id="{DC3B7312-A7E7-034D-8D8E-CA8160B1381D}" type="slidenum">
              <a:rPr lang="en-US" smtClean="0"/>
              <a:t>14</a:t>
            </a:fld>
            <a:endParaRPr lang="en-US"/>
          </a:p>
        </p:txBody>
      </p:sp>
    </p:spTree>
    <p:extLst>
      <p:ext uri="{BB962C8B-B14F-4D97-AF65-F5344CB8AC3E}">
        <p14:creationId xmlns:p14="http://schemas.microsoft.com/office/powerpoint/2010/main" val="17472843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D3399-0BCB-D932-7B6A-BADDB31D4E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4575F6-16C0-82B5-462A-269C4E473F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4E68B1-E609-87D0-8FAC-3B2BB4F5C9AC}"/>
              </a:ext>
            </a:extLst>
          </p:cNvPr>
          <p:cNvSpPr>
            <a:spLocks noGrp="1"/>
          </p:cNvSpPr>
          <p:nvPr>
            <p:ph type="body" idx="1"/>
          </p:nvPr>
        </p:nvSpPr>
        <p:spPr>
          <a:xfrm>
            <a:off x="685800" y="4400550"/>
            <a:ext cx="4648200" cy="3600450"/>
          </a:xfrm>
        </p:spPr>
        <p:txBody>
          <a:bodyPr/>
          <a:lstStyle/>
          <a:p>
            <a:pPr rtl="0" fontAlgn="base"/>
            <a:r>
              <a:rPr lang="en-NZ" sz="1200" b="0" i="0" u="none" strike="noStrike" kern="1200">
                <a:solidFill>
                  <a:schemeClr val="tx1"/>
                </a:solidFill>
                <a:effectLst/>
                <a:latin typeface="+mn-lt"/>
                <a:ea typeface="+mn-ea"/>
                <a:cs typeface="+mn-cs"/>
              </a:rPr>
              <a:t>Tell </a:t>
            </a:r>
            <a:r>
              <a:rPr lang="en-NZ" sz="1200" b="0" i="0" u="none" strike="noStrike" kern="1200" dirty="0">
                <a:solidFill>
                  <a:schemeClr val="tx1"/>
                </a:solidFill>
                <a:effectLst/>
                <a:latin typeface="+mn-lt"/>
                <a:ea typeface="+mn-ea"/>
                <a:cs typeface="+mn-cs"/>
              </a:rPr>
              <a:t>a trusted adult</a:t>
            </a:r>
          </a:p>
          <a:p>
            <a:pPr rtl="0" fontAlgn="base"/>
            <a:r>
              <a:rPr lang="en-NZ" sz="1200" b="0" i="0" u="none" strike="noStrike" kern="1200" dirty="0">
                <a:solidFill>
                  <a:schemeClr val="tx1"/>
                </a:solidFill>
                <a:effectLst/>
                <a:latin typeface="+mn-lt"/>
                <a:ea typeface="+mn-ea"/>
                <a:cs typeface="+mn-cs"/>
              </a:rPr>
              <a:t>If it’s an emergency, phone 999</a:t>
            </a:r>
          </a:p>
          <a:p>
            <a:pPr rtl="0" fontAlgn="base"/>
            <a:r>
              <a:rPr lang="en-NZ" sz="1200" b="0" i="0" u="none" strike="noStrike" kern="1200" dirty="0">
                <a:solidFill>
                  <a:schemeClr val="tx1"/>
                </a:solidFill>
                <a:effectLst/>
                <a:latin typeface="+mn-lt"/>
                <a:ea typeface="+mn-ea"/>
                <a:cs typeface="+mn-cs"/>
              </a:rPr>
              <a:t>If it’s not an emergency phone 101</a:t>
            </a:r>
          </a:p>
          <a:p>
            <a:r>
              <a:rPr lang="en-NZ" sz="1200" b="0" i="0" u="none" strike="noStrike" kern="1200" dirty="0">
                <a:solidFill>
                  <a:schemeClr val="tx1"/>
                </a:solidFill>
                <a:effectLst/>
                <a:latin typeface="+mn-lt"/>
                <a:ea typeface="+mn-ea"/>
                <a:cs typeface="+mn-cs"/>
              </a:rPr>
              <a:t>Or </a:t>
            </a:r>
            <a:r>
              <a:rPr lang="en-NZ" sz="1200" b="0" i="0" u="sng" strike="noStrike" kern="1200" dirty="0">
                <a:solidFill>
                  <a:schemeClr val="tx1"/>
                </a:solidFill>
                <a:effectLst/>
                <a:latin typeface="+mn-lt"/>
                <a:ea typeface="+mn-ea"/>
                <a:cs typeface="+mn-cs"/>
                <a:hlinkClick r:id="rId3"/>
              </a:rPr>
              <a:t>Report it online</a:t>
            </a:r>
            <a:endParaRPr lang="en-NZ" dirty="0"/>
          </a:p>
        </p:txBody>
      </p:sp>
      <p:sp>
        <p:nvSpPr>
          <p:cNvPr id="4" name="Slide Number Placeholder 3">
            <a:extLst>
              <a:ext uri="{FF2B5EF4-FFF2-40B4-BE49-F238E27FC236}">
                <a16:creationId xmlns:a16="http://schemas.microsoft.com/office/drawing/2014/main" id="{E8112743-02E2-127B-6A5D-2492BC882673}"/>
              </a:ext>
            </a:extLst>
          </p:cNvPr>
          <p:cNvSpPr>
            <a:spLocks noGrp="1"/>
          </p:cNvSpPr>
          <p:nvPr>
            <p:ph type="sldNum" sz="quarter" idx="5"/>
          </p:nvPr>
        </p:nvSpPr>
        <p:spPr/>
        <p:txBody>
          <a:bodyPr/>
          <a:lstStyle/>
          <a:p>
            <a:fld id="{DC3B7312-A7E7-034D-8D8E-CA8160B1381D}" type="slidenum">
              <a:rPr lang="en-US" smtClean="0"/>
              <a:t>15</a:t>
            </a:fld>
            <a:endParaRPr lang="en-US"/>
          </a:p>
        </p:txBody>
      </p:sp>
    </p:spTree>
    <p:extLst>
      <p:ext uri="{BB962C8B-B14F-4D97-AF65-F5344CB8AC3E}">
        <p14:creationId xmlns:p14="http://schemas.microsoft.com/office/powerpoint/2010/main" val="2430131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7F35C-5B86-CCD9-4021-4B33C6EA48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558769-48FD-DBAA-688F-74F1648CB4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5BA00E-F689-991E-702C-B4D1D14BE5BB}"/>
              </a:ext>
            </a:extLst>
          </p:cNvPr>
          <p:cNvSpPr>
            <a:spLocks noGrp="1"/>
          </p:cNvSpPr>
          <p:nvPr>
            <p:ph type="body" idx="1"/>
          </p:nvPr>
        </p:nvSpPr>
        <p:spPr>
          <a:xfrm>
            <a:off x="685800" y="4400550"/>
            <a:ext cx="4648200" cy="3600450"/>
          </a:xfrm>
        </p:spPr>
        <p:txBody>
          <a:bodyPr/>
          <a:lstStyle/>
          <a:p>
            <a:pPr rtl="0" fontAlgn="base"/>
            <a:endParaRPr lang="en-NZ" dirty="0"/>
          </a:p>
        </p:txBody>
      </p:sp>
      <p:sp>
        <p:nvSpPr>
          <p:cNvPr id="4" name="Slide Number Placeholder 3">
            <a:extLst>
              <a:ext uri="{FF2B5EF4-FFF2-40B4-BE49-F238E27FC236}">
                <a16:creationId xmlns:a16="http://schemas.microsoft.com/office/drawing/2014/main" id="{3A1AFB59-96B8-1CD5-B678-5E797EF2C0D8}"/>
              </a:ext>
            </a:extLst>
          </p:cNvPr>
          <p:cNvSpPr>
            <a:spLocks noGrp="1"/>
          </p:cNvSpPr>
          <p:nvPr>
            <p:ph type="sldNum" sz="quarter" idx="5"/>
          </p:nvPr>
        </p:nvSpPr>
        <p:spPr/>
        <p:txBody>
          <a:bodyPr/>
          <a:lstStyle/>
          <a:p>
            <a:fld id="{DC3B7312-A7E7-034D-8D8E-CA8160B1381D}" type="slidenum">
              <a:rPr lang="en-US" smtClean="0"/>
              <a:t>16</a:t>
            </a:fld>
            <a:endParaRPr lang="en-US"/>
          </a:p>
        </p:txBody>
      </p:sp>
    </p:spTree>
    <p:extLst>
      <p:ext uri="{BB962C8B-B14F-4D97-AF65-F5344CB8AC3E}">
        <p14:creationId xmlns:p14="http://schemas.microsoft.com/office/powerpoint/2010/main" val="1106936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3B7312-A7E7-034D-8D8E-CA8160B1381D}" type="slidenum">
              <a:rPr lang="en-US" smtClean="0"/>
              <a:t>17</a:t>
            </a:fld>
            <a:endParaRPr lang="en-US"/>
          </a:p>
        </p:txBody>
      </p:sp>
    </p:spTree>
    <p:extLst>
      <p:ext uri="{BB962C8B-B14F-4D97-AF65-F5344CB8AC3E}">
        <p14:creationId xmlns:p14="http://schemas.microsoft.com/office/powerpoint/2010/main" val="1995042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4648200" cy="3600450"/>
          </a:xfrm>
        </p:spPr>
        <p:txBody>
          <a:bodyPr/>
          <a:lstStyle/>
          <a:p>
            <a:pPr marL="171450" indent="-171450">
              <a:spcAft>
                <a:spcPts val="1200"/>
              </a:spcAft>
              <a:buFont typeface="Arial" panose="020B0604020202020204" pitchFamily="34" charset="0"/>
              <a:buChar char="•"/>
            </a:pPr>
            <a:endParaRPr lang="en-NZ" sz="1100" b="0" i="0" dirty="0">
              <a:latin typeface="Exo Medium" pitchFamily="2" charset="77"/>
            </a:endParaRPr>
          </a:p>
        </p:txBody>
      </p:sp>
      <p:sp>
        <p:nvSpPr>
          <p:cNvPr id="4" name="Slide Number Placeholder 3"/>
          <p:cNvSpPr>
            <a:spLocks noGrp="1"/>
          </p:cNvSpPr>
          <p:nvPr>
            <p:ph type="sldNum" sz="quarter" idx="5"/>
          </p:nvPr>
        </p:nvSpPr>
        <p:spPr/>
        <p:txBody>
          <a:bodyPr/>
          <a:lstStyle/>
          <a:p>
            <a:fld id="{DC3B7312-A7E7-034D-8D8E-CA8160B1381D}" type="slidenum">
              <a:rPr lang="en-US" smtClean="0"/>
              <a:t>2</a:t>
            </a:fld>
            <a:endParaRPr lang="en-US"/>
          </a:p>
        </p:txBody>
      </p:sp>
    </p:spTree>
    <p:extLst>
      <p:ext uri="{BB962C8B-B14F-4D97-AF65-F5344CB8AC3E}">
        <p14:creationId xmlns:p14="http://schemas.microsoft.com/office/powerpoint/2010/main" val="2560235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www.youtube.com</a:t>
            </a:r>
            <a:r>
              <a:rPr lang="en-US" dirty="0"/>
              <a:t>/</a:t>
            </a:r>
            <a:r>
              <a:rPr lang="en-US" dirty="0" err="1"/>
              <a:t>watch?v</a:t>
            </a:r>
            <a:r>
              <a:rPr lang="en-US" dirty="0"/>
              <a:t>=EoFOWriqfX8</a:t>
            </a:r>
          </a:p>
        </p:txBody>
      </p:sp>
      <p:sp>
        <p:nvSpPr>
          <p:cNvPr id="4" name="Slide Number Placeholder 3"/>
          <p:cNvSpPr>
            <a:spLocks noGrp="1"/>
          </p:cNvSpPr>
          <p:nvPr>
            <p:ph type="sldNum" sz="quarter" idx="5"/>
          </p:nvPr>
        </p:nvSpPr>
        <p:spPr/>
        <p:txBody>
          <a:bodyPr/>
          <a:lstStyle/>
          <a:p>
            <a:fld id="{DC3B7312-A7E7-034D-8D8E-CA8160B1381D}" type="slidenum">
              <a:rPr lang="en-US" smtClean="0"/>
              <a:t>3</a:t>
            </a:fld>
            <a:endParaRPr lang="en-US"/>
          </a:p>
        </p:txBody>
      </p:sp>
    </p:spTree>
    <p:extLst>
      <p:ext uri="{BB962C8B-B14F-4D97-AF65-F5344CB8AC3E}">
        <p14:creationId xmlns:p14="http://schemas.microsoft.com/office/powerpoint/2010/main" val="258710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BCC3D-4606-1039-1571-4EA5AD96C0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648631-1256-9E1C-1429-98A988CF7E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D6AA9D-D81F-90AD-5316-EA7761EF8314}"/>
              </a:ext>
            </a:extLst>
          </p:cNvPr>
          <p:cNvSpPr>
            <a:spLocks noGrp="1"/>
          </p:cNvSpPr>
          <p:nvPr>
            <p:ph type="body" idx="1"/>
          </p:nvPr>
        </p:nvSpPr>
        <p:spPr>
          <a:xfrm>
            <a:off x="685800" y="4400550"/>
            <a:ext cx="4648200" cy="3600450"/>
          </a:xfrm>
        </p:spPr>
        <p:txBody>
          <a:bodyPr/>
          <a:lstStyle/>
          <a:p>
            <a:pPr rtl="0" fontAlgn="base"/>
            <a:endParaRPr lang="en-NZ" sz="1200" b="0" i="0" u="none" strike="noStrike"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E01A94F-BD91-90C4-F69C-347A3503E0FC}"/>
              </a:ext>
            </a:extLst>
          </p:cNvPr>
          <p:cNvSpPr>
            <a:spLocks noGrp="1"/>
          </p:cNvSpPr>
          <p:nvPr>
            <p:ph type="sldNum" sz="quarter" idx="5"/>
          </p:nvPr>
        </p:nvSpPr>
        <p:spPr/>
        <p:txBody>
          <a:bodyPr/>
          <a:lstStyle/>
          <a:p>
            <a:fld id="{DC3B7312-A7E7-034D-8D8E-CA8160B1381D}" type="slidenum">
              <a:rPr lang="en-US" smtClean="0"/>
              <a:t>4</a:t>
            </a:fld>
            <a:endParaRPr lang="en-US"/>
          </a:p>
        </p:txBody>
      </p:sp>
    </p:spTree>
    <p:extLst>
      <p:ext uri="{BB962C8B-B14F-4D97-AF65-F5344CB8AC3E}">
        <p14:creationId xmlns:p14="http://schemas.microsoft.com/office/powerpoint/2010/main" val="2510439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5C2FA-7E19-079C-A197-B10AAA8E26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951FD4-6184-592C-8C36-91150AD13D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B0B079-A5CA-3E6A-E46A-C5460BABA9D1}"/>
              </a:ext>
            </a:extLst>
          </p:cNvPr>
          <p:cNvSpPr>
            <a:spLocks noGrp="1"/>
          </p:cNvSpPr>
          <p:nvPr>
            <p:ph type="body" idx="1"/>
          </p:nvPr>
        </p:nvSpPr>
        <p:spPr>
          <a:xfrm>
            <a:off x="685800" y="4400550"/>
            <a:ext cx="4648200" cy="3600450"/>
          </a:xfrm>
        </p:spPr>
        <p:txBody>
          <a:bodyPr/>
          <a:lstStyle/>
          <a:p>
            <a:pPr rtl="0" fontAlgn="base"/>
            <a:r>
              <a:rPr lang="en-NZ" sz="1200" b="0" i="0" u="none" strike="noStrike" kern="1200" dirty="0">
                <a:solidFill>
                  <a:schemeClr val="tx1"/>
                </a:solidFill>
                <a:effectLst/>
                <a:latin typeface="+mn-lt"/>
                <a:ea typeface="+mn-ea"/>
                <a:cs typeface="+mn-cs"/>
              </a:rPr>
              <a:t>“Any crime can be prosecuted as a Hate </a:t>
            </a:r>
            <a:r>
              <a:rPr lang="en-NZ" sz="1200" b="0" i="0" u="none" strike="noStrike" kern="1200" dirty="0" err="1">
                <a:solidFill>
                  <a:schemeClr val="tx1"/>
                </a:solidFill>
                <a:effectLst/>
                <a:latin typeface="+mn-lt"/>
                <a:ea typeface="+mn-ea"/>
                <a:cs typeface="+mn-cs"/>
              </a:rPr>
              <a:t>Crimeif</a:t>
            </a:r>
            <a:r>
              <a:rPr lang="en-NZ" sz="1200" b="0" i="0" u="none" strike="noStrike" kern="1200" dirty="0">
                <a:solidFill>
                  <a:schemeClr val="tx1"/>
                </a:solidFill>
                <a:effectLst/>
                <a:latin typeface="+mn-lt"/>
                <a:ea typeface="+mn-ea"/>
                <a:cs typeface="+mn-cs"/>
              </a:rPr>
              <a:t> the offender has either: demonstrated hostility based on race, religion, disability, sexual orientation or transgender identity. Or been motivated by hostility based on race, religion, disability, sexual orientation or transgender identity. Someone can be a victim of more than one type of hate crime. (</a:t>
            </a:r>
            <a:r>
              <a:rPr lang="en-NZ" sz="1200" b="0" i="0" u="sng" strike="noStrike" kern="1200" dirty="0">
                <a:solidFill>
                  <a:schemeClr val="tx1"/>
                </a:solidFill>
                <a:effectLst/>
                <a:latin typeface="+mn-lt"/>
                <a:ea typeface="+mn-ea"/>
                <a:cs typeface="+mn-cs"/>
                <a:hlinkClick r:id="rId3"/>
              </a:rPr>
              <a:t>www.cps.gov.uk</a:t>
            </a:r>
            <a:r>
              <a:rPr lang="en-NZ" sz="1200" b="0" i="0" u="none" strike="noStrike" kern="1200" dirty="0">
                <a:solidFill>
                  <a:schemeClr val="tx1"/>
                </a:solidFill>
                <a:effectLst/>
                <a:latin typeface="+mn-lt"/>
                <a:ea typeface="+mn-ea"/>
                <a:cs typeface="+mn-cs"/>
              </a:rPr>
              <a:t>)) Examples:  </a:t>
            </a:r>
            <a:r>
              <a:rPr lang="en-NZ" sz="1200" b="0" i="0" u="sng" strike="noStrike" kern="1200" dirty="0">
                <a:solidFill>
                  <a:schemeClr val="tx1"/>
                </a:solidFill>
                <a:effectLst/>
                <a:latin typeface="+mn-lt"/>
                <a:ea typeface="+mn-ea"/>
                <a:cs typeface="+mn-cs"/>
                <a:hlinkClick r:id="rId4"/>
              </a:rPr>
              <a:t>Antoine Semenyo</a:t>
            </a:r>
            <a:r>
              <a:rPr lang="en-NZ" sz="1200" b="0" i="0" u="none" strike="noStrike" kern="1200" dirty="0">
                <a:solidFill>
                  <a:schemeClr val="tx1"/>
                </a:solidFill>
                <a:effectLst/>
                <a:latin typeface="+mn-lt"/>
                <a:ea typeface="+mn-ea"/>
                <a:cs typeface="+mn-cs"/>
              </a:rPr>
              <a:t>  </a:t>
            </a:r>
            <a:r>
              <a:rPr lang="en-NZ" sz="1200" b="0" i="0" u="sng" strike="noStrike" kern="1200" dirty="0">
                <a:solidFill>
                  <a:schemeClr val="tx1"/>
                </a:solidFill>
                <a:effectLst/>
                <a:latin typeface="+mn-lt"/>
                <a:ea typeface="+mn-ea"/>
                <a:cs typeface="+mn-cs"/>
                <a:hlinkClick r:id="rId5"/>
              </a:rPr>
              <a:t>Sophie Lancaster</a:t>
            </a:r>
            <a:endParaRPr lang="en-NZ" sz="1200" b="0" i="0" u="none" strike="noStrike"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0E5DC97-0078-AC90-8D5B-DFE92B30753F}"/>
              </a:ext>
            </a:extLst>
          </p:cNvPr>
          <p:cNvSpPr>
            <a:spLocks noGrp="1"/>
          </p:cNvSpPr>
          <p:nvPr>
            <p:ph type="sldNum" sz="quarter" idx="5"/>
          </p:nvPr>
        </p:nvSpPr>
        <p:spPr/>
        <p:txBody>
          <a:bodyPr/>
          <a:lstStyle/>
          <a:p>
            <a:fld id="{DC3B7312-A7E7-034D-8D8E-CA8160B1381D}" type="slidenum">
              <a:rPr lang="en-US" smtClean="0"/>
              <a:t>5</a:t>
            </a:fld>
            <a:endParaRPr lang="en-US"/>
          </a:p>
        </p:txBody>
      </p:sp>
    </p:spTree>
    <p:extLst>
      <p:ext uri="{BB962C8B-B14F-4D97-AF65-F5344CB8AC3E}">
        <p14:creationId xmlns:p14="http://schemas.microsoft.com/office/powerpoint/2010/main" val="528412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C532EE-F4CF-4B9A-E317-825A892214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C4DF3E-4DD5-63CE-14AE-F1F6382A17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302518-E3B8-44F7-6314-65DF89E73539}"/>
              </a:ext>
            </a:extLst>
          </p:cNvPr>
          <p:cNvSpPr>
            <a:spLocks noGrp="1"/>
          </p:cNvSpPr>
          <p:nvPr>
            <p:ph type="body" idx="1"/>
          </p:nvPr>
        </p:nvSpPr>
        <p:spPr>
          <a:xfrm>
            <a:off x="685800" y="4400550"/>
            <a:ext cx="4648200" cy="3600450"/>
          </a:xfrm>
        </p:spPr>
        <p:txBody>
          <a:bodyPr/>
          <a:lstStyle/>
          <a:p>
            <a:pPr fontAlgn="base"/>
            <a:endParaRPr lang="en-NZ" sz="1200" b="0" i="0" u="none" strike="noStrike"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105A1C2-9526-D1D8-110B-881D28D0DB6A}"/>
              </a:ext>
            </a:extLst>
          </p:cNvPr>
          <p:cNvSpPr>
            <a:spLocks noGrp="1"/>
          </p:cNvSpPr>
          <p:nvPr>
            <p:ph type="sldNum" sz="quarter" idx="5"/>
          </p:nvPr>
        </p:nvSpPr>
        <p:spPr/>
        <p:txBody>
          <a:bodyPr/>
          <a:lstStyle/>
          <a:p>
            <a:fld id="{DC3B7312-A7E7-034D-8D8E-CA8160B1381D}" type="slidenum">
              <a:rPr lang="en-US" smtClean="0"/>
              <a:t>6</a:t>
            </a:fld>
            <a:endParaRPr lang="en-US"/>
          </a:p>
        </p:txBody>
      </p:sp>
    </p:spTree>
    <p:extLst>
      <p:ext uri="{BB962C8B-B14F-4D97-AF65-F5344CB8AC3E}">
        <p14:creationId xmlns:p14="http://schemas.microsoft.com/office/powerpoint/2010/main" val="1041779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6F2775-062F-FC72-00D9-BF89F61145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DEC79A-B0B6-844D-1D01-D794CEEBEE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D1F374-D8B7-39B6-3B3D-313C916497D5}"/>
              </a:ext>
            </a:extLst>
          </p:cNvPr>
          <p:cNvSpPr>
            <a:spLocks noGrp="1"/>
          </p:cNvSpPr>
          <p:nvPr>
            <p:ph type="body" idx="1"/>
          </p:nvPr>
        </p:nvSpPr>
        <p:spPr>
          <a:xfrm>
            <a:off x="685800" y="4400550"/>
            <a:ext cx="4648200" cy="3600450"/>
          </a:xfrm>
        </p:spPr>
        <p:txBody>
          <a:bodyPr/>
          <a:lstStyle/>
          <a:p>
            <a:pPr rtl="0" fontAlgn="base"/>
            <a:endParaRPr lang="en-NZ" sz="1200" b="0" i="0" u="none" strike="noStrike"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42FE86A-C825-D602-CF64-1B5E988000A7}"/>
              </a:ext>
            </a:extLst>
          </p:cNvPr>
          <p:cNvSpPr>
            <a:spLocks noGrp="1"/>
          </p:cNvSpPr>
          <p:nvPr>
            <p:ph type="sldNum" sz="quarter" idx="5"/>
          </p:nvPr>
        </p:nvSpPr>
        <p:spPr/>
        <p:txBody>
          <a:bodyPr/>
          <a:lstStyle/>
          <a:p>
            <a:fld id="{DC3B7312-A7E7-034D-8D8E-CA8160B1381D}" type="slidenum">
              <a:rPr lang="en-US" smtClean="0"/>
              <a:t>7</a:t>
            </a:fld>
            <a:endParaRPr lang="en-US"/>
          </a:p>
        </p:txBody>
      </p:sp>
    </p:spTree>
    <p:extLst>
      <p:ext uri="{BB962C8B-B14F-4D97-AF65-F5344CB8AC3E}">
        <p14:creationId xmlns:p14="http://schemas.microsoft.com/office/powerpoint/2010/main" val="77306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0F656-114D-8469-DCC4-BAE12CF068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A56AED-B2AA-FB2A-B907-4D746608DC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2FB00D-8BC8-693A-FEBD-91B7D01647F7}"/>
              </a:ext>
            </a:extLst>
          </p:cNvPr>
          <p:cNvSpPr>
            <a:spLocks noGrp="1"/>
          </p:cNvSpPr>
          <p:nvPr>
            <p:ph type="body" idx="1"/>
          </p:nvPr>
        </p:nvSpPr>
        <p:spPr>
          <a:xfrm>
            <a:off x="685800" y="4400550"/>
            <a:ext cx="46482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NZ" dirty="0"/>
          </a:p>
        </p:txBody>
      </p:sp>
      <p:sp>
        <p:nvSpPr>
          <p:cNvPr id="4" name="Slide Number Placeholder 3">
            <a:extLst>
              <a:ext uri="{FF2B5EF4-FFF2-40B4-BE49-F238E27FC236}">
                <a16:creationId xmlns:a16="http://schemas.microsoft.com/office/drawing/2014/main" id="{E387E0E4-72A0-5A28-DA98-B535B7D16377}"/>
              </a:ext>
            </a:extLst>
          </p:cNvPr>
          <p:cNvSpPr>
            <a:spLocks noGrp="1"/>
          </p:cNvSpPr>
          <p:nvPr>
            <p:ph type="sldNum" sz="quarter" idx="5"/>
          </p:nvPr>
        </p:nvSpPr>
        <p:spPr/>
        <p:txBody>
          <a:bodyPr/>
          <a:lstStyle/>
          <a:p>
            <a:fld id="{DC3B7312-A7E7-034D-8D8E-CA8160B1381D}" type="slidenum">
              <a:rPr lang="en-US" smtClean="0"/>
              <a:t>8</a:t>
            </a:fld>
            <a:endParaRPr lang="en-US"/>
          </a:p>
        </p:txBody>
      </p:sp>
    </p:spTree>
    <p:extLst>
      <p:ext uri="{BB962C8B-B14F-4D97-AF65-F5344CB8AC3E}">
        <p14:creationId xmlns:p14="http://schemas.microsoft.com/office/powerpoint/2010/main" val="9968433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9FE2E-30EA-26DD-A569-8D688B92EB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A222C2-1534-1A9B-9BA0-D6E2FE325C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BCD3B2-1433-F072-AC1A-C8EF648058A0}"/>
              </a:ext>
            </a:extLst>
          </p:cNvPr>
          <p:cNvSpPr>
            <a:spLocks noGrp="1"/>
          </p:cNvSpPr>
          <p:nvPr>
            <p:ph type="body" idx="1"/>
          </p:nvPr>
        </p:nvSpPr>
        <p:spPr>
          <a:xfrm>
            <a:off x="685800" y="4400550"/>
            <a:ext cx="46482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NZ" dirty="0"/>
          </a:p>
        </p:txBody>
      </p:sp>
      <p:sp>
        <p:nvSpPr>
          <p:cNvPr id="4" name="Slide Number Placeholder 3">
            <a:extLst>
              <a:ext uri="{FF2B5EF4-FFF2-40B4-BE49-F238E27FC236}">
                <a16:creationId xmlns:a16="http://schemas.microsoft.com/office/drawing/2014/main" id="{832063B3-367F-3628-9774-065CFFB9C6C3}"/>
              </a:ext>
            </a:extLst>
          </p:cNvPr>
          <p:cNvSpPr>
            <a:spLocks noGrp="1"/>
          </p:cNvSpPr>
          <p:nvPr>
            <p:ph type="sldNum" sz="quarter" idx="5"/>
          </p:nvPr>
        </p:nvSpPr>
        <p:spPr/>
        <p:txBody>
          <a:bodyPr/>
          <a:lstStyle/>
          <a:p>
            <a:fld id="{DC3B7312-A7E7-034D-8D8E-CA8160B1381D}" type="slidenum">
              <a:rPr lang="en-US" smtClean="0"/>
              <a:t>9</a:t>
            </a:fld>
            <a:endParaRPr lang="en-US"/>
          </a:p>
        </p:txBody>
      </p:sp>
    </p:spTree>
    <p:extLst>
      <p:ext uri="{BB962C8B-B14F-4D97-AF65-F5344CB8AC3E}">
        <p14:creationId xmlns:p14="http://schemas.microsoft.com/office/powerpoint/2010/main" val="4695818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520A6-3F1A-63F2-54F3-D5A84ED596D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466C3756-796B-38A3-650D-A833ED6EC1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DDD6A1D1-F88A-0580-77DB-7CFDF9B061F5}"/>
              </a:ext>
            </a:extLst>
          </p:cNvPr>
          <p:cNvSpPr>
            <a:spLocks noGrp="1"/>
          </p:cNvSpPr>
          <p:nvPr>
            <p:ph type="dt" sz="half" idx="10"/>
          </p:nvPr>
        </p:nvSpPr>
        <p:spPr>
          <a:xfrm>
            <a:off x="838200" y="6356350"/>
            <a:ext cx="2743200" cy="365125"/>
          </a:xfrm>
          <a:prstGeom prst="rect">
            <a:avLst/>
          </a:prstGeom>
        </p:spPr>
        <p:txBody>
          <a:bodyPr/>
          <a:lstStyle/>
          <a:p>
            <a:fld id="{89C01194-A301-E147-BD7F-0CDD649E9A6B}" type="datetime1">
              <a:rPr lang="en-NZ" smtClean="0"/>
              <a:t>09/10/2025</a:t>
            </a:fld>
            <a:endParaRPr lang="en-US"/>
          </a:p>
        </p:txBody>
      </p:sp>
      <p:sp>
        <p:nvSpPr>
          <p:cNvPr id="5" name="Footer Placeholder 4">
            <a:extLst>
              <a:ext uri="{FF2B5EF4-FFF2-40B4-BE49-F238E27FC236}">
                <a16:creationId xmlns:a16="http://schemas.microsoft.com/office/drawing/2014/main" id="{B2288130-B1C8-BFB3-9E56-D7A4BB43A116}"/>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6" name="Slide Number Placeholder 5">
            <a:extLst>
              <a:ext uri="{FF2B5EF4-FFF2-40B4-BE49-F238E27FC236}">
                <a16:creationId xmlns:a16="http://schemas.microsoft.com/office/drawing/2014/main" id="{15DBB4B6-D9CA-879D-9E29-16F6C4BE5E62}"/>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41828449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C58EF-0C2E-50E5-C05B-9517DDAFC745}"/>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C9BE189-A4C1-04D1-2553-F4CF7A13D9C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51D43D2-4015-9FD2-4456-2637B7A6890A}"/>
              </a:ext>
            </a:extLst>
          </p:cNvPr>
          <p:cNvSpPr>
            <a:spLocks noGrp="1"/>
          </p:cNvSpPr>
          <p:nvPr>
            <p:ph type="dt" sz="half" idx="10"/>
          </p:nvPr>
        </p:nvSpPr>
        <p:spPr>
          <a:xfrm>
            <a:off x="838200" y="6356350"/>
            <a:ext cx="2743200" cy="365125"/>
          </a:xfrm>
          <a:prstGeom prst="rect">
            <a:avLst/>
          </a:prstGeom>
        </p:spPr>
        <p:txBody>
          <a:bodyPr/>
          <a:lstStyle/>
          <a:p>
            <a:fld id="{1AFEBD71-23B5-144A-95D7-D8E014A08561}" type="datetime1">
              <a:rPr lang="en-NZ" smtClean="0"/>
              <a:t>10/10/2025</a:t>
            </a:fld>
            <a:endParaRPr lang="en-US"/>
          </a:p>
        </p:txBody>
      </p:sp>
      <p:sp>
        <p:nvSpPr>
          <p:cNvPr id="5" name="Footer Placeholder 4">
            <a:extLst>
              <a:ext uri="{FF2B5EF4-FFF2-40B4-BE49-F238E27FC236}">
                <a16:creationId xmlns:a16="http://schemas.microsoft.com/office/drawing/2014/main" id="{58A4A6BA-68BF-24DA-EB5B-A53D6B01FEF4}"/>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6" name="Slide Number Placeholder 5">
            <a:extLst>
              <a:ext uri="{FF2B5EF4-FFF2-40B4-BE49-F238E27FC236}">
                <a16:creationId xmlns:a16="http://schemas.microsoft.com/office/drawing/2014/main" id="{574F4EF7-0EAF-376A-945A-A5BA52AF432E}"/>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1111102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C3A04C0-C83B-4351-B449-072BC451C72D}"/>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A2AA152-72DE-268B-79F4-5D0EF2AEF77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24951C5-14B8-3326-B04B-21B97391DDAC}"/>
              </a:ext>
            </a:extLst>
          </p:cNvPr>
          <p:cNvSpPr>
            <a:spLocks noGrp="1"/>
          </p:cNvSpPr>
          <p:nvPr>
            <p:ph type="dt" sz="half" idx="10"/>
          </p:nvPr>
        </p:nvSpPr>
        <p:spPr>
          <a:xfrm>
            <a:off x="838200" y="6356350"/>
            <a:ext cx="2743200" cy="365125"/>
          </a:xfrm>
          <a:prstGeom prst="rect">
            <a:avLst/>
          </a:prstGeom>
        </p:spPr>
        <p:txBody>
          <a:bodyPr/>
          <a:lstStyle/>
          <a:p>
            <a:fld id="{02A09F75-6623-2D43-9357-BD1FD1FEB9E8}" type="datetime1">
              <a:rPr lang="en-NZ" smtClean="0"/>
              <a:t>10/10/2025</a:t>
            </a:fld>
            <a:endParaRPr lang="en-US"/>
          </a:p>
        </p:txBody>
      </p:sp>
      <p:sp>
        <p:nvSpPr>
          <p:cNvPr id="5" name="Footer Placeholder 4">
            <a:extLst>
              <a:ext uri="{FF2B5EF4-FFF2-40B4-BE49-F238E27FC236}">
                <a16:creationId xmlns:a16="http://schemas.microsoft.com/office/drawing/2014/main" id="{6FE1FEE4-7AB0-ED4D-915A-F56493C82046}"/>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6" name="Slide Number Placeholder 5">
            <a:extLst>
              <a:ext uri="{FF2B5EF4-FFF2-40B4-BE49-F238E27FC236}">
                <a16:creationId xmlns:a16="http://schemas.microsoft.com/office/drawing/2014/main" id="{B6ADB00C-A675-192B-408B-77E4E0199648}"/>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934449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8099E44-098C-4EC1-05F3-71537DE03638}"/>
              </a:ext>
            </a:extLst>
          </p:cNvPr>
          <p:cNvSpPr>
            <a:spLocks noGrp="1"/>
          </p:cNvSpPr>
          <p:nvPr>
            <p:ph type="dt" sz="half" idx="10"/>
          </p:nvPr>
        </p:nvSpPr>
        <p:spPr>
          <a:xfrm>
            <a:off x="838200" y="6356350"/>
            <a:ext cx="2743200" cy="365125"/>
          </a:xfrm>
          <a:prstGeom prst="rect">
            <a:avLst/>
          </a:prstGeom>
        </p:spPr>
        <p:txBody>
          <a:bodyPr/>
          <a:lstStyle/>
          <a:p>
            <a:fld id="{EAB26B03-28D1-1040-AC6B-6437664F37EE}" type="datetime1">
              <a:rPr lang="en-NZ" smtClean="0"/>
              <a:t>09/10/2025</a:t>
            </a:fld>
            <a:endParaRPr lang="en-US"/>
          </a:p>
        </p:txBody>
      </p:sp>
      <p:sp>
        <p:nvSpPr>
          <p:cNvPr id="5" name="Footer Placeholder 4">
            <a:extLst>
              <a:ext uri="{FF2B5EF4-FFF2-40B4-BE49-F238E27FC236}">
                <a16:creationId xmlns:a16="http://schemas.microsoft.com/office/drawing/2014/main" id="{43791D73-6BF4-2BB7-0DEA-9F75B08347E0}"/>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6" name="Slide Number Placeholder 5">
            <a:extLst>
              <a:ext uri="{FF2B5EF4-FFF2-40B4-BE49-F238E27FC236}">
                <a16:creationId xmlns:a16="http://schemas.microsoft.com/office/drawing/2014/main" id="{76DD5E2A-EDB1-9E0E-9F2E-7B69DB1340D3}"/>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2399377926"/>
      </p:ext>
    </p:extLst>
  </p:cSld>
  <p:clrMapOvr>
    <a:masterClrMapping/>
  </p:clrMapOvr>
  <p:extLst>
    <p:ext uri="{DCECCB84-F9BA-43D5-87BE-67443E8EF086}">
      <p15:sldGuideLst xmlns:p15="http://schemas.microsoft.com/office/powerpoint/2012/main">
        <p15:guide id="1" orient="horz" pos="663" userDrawn="1">
          <p15:clr>
            <a:srgbClr val="FBAE40"/>
          </p15:clr>
        </p15:guide>
        <p15:guide id="2" pos="61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62FCA-491C-0429-1C59-798CAA4D2C6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B8A2122-EEC9-81AD-703B-AC662890C2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84050198-8F73-B6CA-E978-F1593A668907}"/>
              </a:ext>
            </a:extLst>
          </p:cNvPr>
          <p:cNvSpPr>
            <a:spLocks noGrp="1"/>
          </p:cNvSpPr>
          <p:nvPr>
            <p:ph type="dt" sz="half" idx="10"/>
          </p:nvPr>
        </p:nvSpPr>
        <p:spPr>
          <a:xfrm>
            <a:off x="838200" y="6356350"/>
            <a:ext cx="2743200" cy="365125"/>
          </a:xfrm>
          <a:prstGeom prst="rect">
            <a:avLst/>
          </a:prstGeom>
        </p:spPr>
        <p:txBody>
          <a:bodyPr/>
          <a:lstStyle/>
          <a:p>
            <a:fld id="{C954A3CD-2B8B-0447-BA13-CBEC69C79F77}" type="datetime1">
              <a:rPr lang="en-NZ" smtClean="0"/>
              <a:t>10/10/2025</a:t>
            </a:fld>
            <a:endParaRPr lang="en-US"/>
          </a:p>
        </p:txBody>
      </p:sp>
      <p:sp>
        <p:nvSpPr>
          <p:cNvPr id="5" name="Footer Placeholder 4">
            <a:extLst>
              <a:ext uri="{FF2B5EF4-FFF2-40B4-BE49-F238E27FC236}">
                <a16:creationId xmlns:a16="http://schemas.microsoft.com/office/drawing/2014/main" id="{136083ED-21DC-71F5-2E37-4EAA306E6365}"/>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6" name="Slide Number Placeholder 5">
            <a:extLst>
              <a:ext uri="{FF2B5EF4-FFF2-40B4-BE49-F238E27FC236}">
                <a16:creationId xmlns:a16="http://schemas.microsoft.com/office/drawing/2014/main" id="{A5A60A2B-A526-33F3-4271-C7128E6C1854}"/>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3368403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AD1A6-98A2-2EB2-3923-2B703602240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A894342-A651-73E3-F0CF-B7A3E895A11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21BAF8A7-2DDC-3430-4FE4-C58C8C0AF84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B809DA05-8C7D-FA86-33C3-9FB6FBBC3326}"/>
              </a:ext>
            </a:extLst>
          </p:cNvPr>
          <p:cNvSpPr>
            <a:spLocks noGrp="1"/>
          </p:cNvSpPr>
          <p:nvPr>
            <p:ph type="dt" sz="half" idx="10"/>
          </p:nvPr>
        </p:nvSpPr>
        <p:spPr>
          <a:xfrm>
            <a:off x="838200" y="6356350"/>
            <a:ext cx="2743200" cy="365125"/>
          </a:xfrm>
          <a:prstGeom prst="rect">
            <a:avLst/>
          </a:prstGeom>
        </p:spPr>
        <p:txBody>
          <a:bodyPr/>
          <a:lstStyle/>
          <a:p>
            <a:fld id="{206D5C73-3CE3-754D-B18E-F2BBB228EB3E}" type="datetime1">
              <a:rPr lang="en-NZ" smtClean="0"/>
              <a:t>10/10/2025</a:t>
            </a:fld>
            <a:endParaRPr lang="en-US"/>
          </a:p>
        </p:txBody>
      </p:sp>
      <p:sp>
        <p:nvSpPr>
          <p:cNvPr id="6" name="Footer Placeholder 5">
            <a:extLst>
              <a:ext uri="{FF2B5EF4-FFF2-40B4-BE49-F238E27FC236}">
                <a16:creationId xmlns:a16="http://schemas.microsoft.com/office/drawing/2014/main" id="{B4FEFC05-215C-F40B-8917-AAD43ED4E9F5}"/>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7" name="Slide Number Placeholder 6">
            <a:extLst>
              <a:ext uri="{FF2B5EF4-FFF2-40B4-BE49-F238E27FC236}">
                <a16:creationId xmlns:a16="http://schemas.microsoft.com/office/drawing/2014/main" id="{73733682-5CAB-6FF6-8F35-63BA4354DB1E}"/>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4076614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68B6F-AF77-B943-E441-6EC7CDFC190B}"/>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1EEF44C-C173-C7BF-CF04-E6C1CC58C9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F224016-E7C8-F81A-C5CA-8E75C3562287}"/>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E483B389-9948-E926-CF76-302F488F55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23DB459E-402F-DF96-38F2-E9CE601AE16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8A71FC6-9B91-CABD-EC63-71F7A1131BED}"/>
              </a:ext>
            </a:extLst>
          </p:cNvPr>
          <p:cNvSpPr>
            <a:spLocks noGrp="1"/>
          </p:cNvSpPr>
          <p:nvPr>
            <p:ph type="dt" sz="half" idx="10"/>
          </p:nvPr>
        </p:nvSpPr>
        <p:spPr>
          <a:xfrm>
            <a:off x="838200" y="6356350"/>
            <a:ext cx="2743200" cy="365125"/>
          </a:xfrm>
          <a:prstGeom prst="rect">
            <a:avLst/>
          </a:prstGeom>
        </p:spPr>
        <p:txBody>
          <a:bodyPr/>
          <a:lstStyle/>
          <a:p>
            <a:fld id="{B9B76C4D-8D3E-6346-AF63-AB7AF0995063}" type="datetime1">
              <a:rPr lang="en-NZ" smtClean="0"/>
              <a:t>10/10/2025</a:t>
            </a:fld>
            <a:endParaRPr lang="en-US"/>
          </a:p>
        </p:txBody>
      </p:sp>
      <p:sp>
        <p:nvSpPr>
          <p:cNvPr id="8" name="Footer Placeholder 7">
            <a:extLst>
              <a:ext uri="{FF2B5EF4-FFF2-40B4-BE49-F238E27FC236}">
                <a16:creationId xmlns:a16="http://schemas.microsoft.com/office/drawing/2014/main" id="{AE6EECB8-1735-687F-0087-358BF238EE8E}"/>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9" name="Slide Number Placeholder 8">
            <a:extLst>
              <a:ext uri="{FF2B5EF4-FFF2-40B4-BE49-F238E27FC236}">
                <a16:creationId xmlns:a16="http://schemas.microsoft.com/office/drawing/2014/main" id="{BC0C2E89-463A-E69B-8D3F-CE5FD930F229}"/>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16110871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36747543-4298-A7C5-FA18-E15518465F0A}"/>
              </a:ext>
            </a:extLst>
          </p:cNvPr>
          <p:cNvSpPr>
            <a:spLocks noGrp="1"/>
          </p:cNvSpPr>
          <p:nvPr>
            <p:ph type="dt" sz="half" idx="10"/>
          </p:nvPr>
        </p:nvSpPr>
        <p:spPr>
          <a:xfrm>
            <a:off x="838200" y="6356350"/>
            <a:ext cx="2743200" cy="365125"/>
          </a:xfrm>
          <a:prstGeom prst="rect">
            <a:avLst/>
          </a:prstGeom>
        </p:spPr>
        <p:txBody>
          <a:bodyPr/>
          <a:lstStyle/>
          <a:p>
            <a:fld id="{8DD4B648-6C9B-1B4F-994F-8DF154962EDF}" type="datetime1">
              <a:rPr lang="en-NZ" smtClean="0"/>
              <a:t>10/10/2025</a:t>
            </a:fld>
            <a:endParaRPr lang="en-US"/>
          </a:p>
        </p:txBody>
      </p:sp>
      <p:sp>
        <p:nvSpPr>
          <p:cNvPr id="4" name="Footer Placeholder 3">
            <a:extLst>
              <a:ext uri="{FF2B5EF4-FFF2-40B4-BE49-F238E27FC236}">
                <a16:creationId xmlns:a16="http://schemas.microsoft.com/office/drawing/2014/main" id="{1D62553E-7D54-7B51-C46A-DBBE9DA089B5}"/>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5" name="Slide Number Placeholder 4">
            <a:extLst>
              <a:ext uri="{FF2B5EF4-FFF2-40B4-BE49-F238E27FC236}">
                <a16:creationId xmlns:a16="http://schemas.microsoft.com/office/drawing/2014/main" id="{2B910DC2-46E3-4D54-F996-CDCD1370FBE1}"/>
              </a:ext>
            </a:extLst>
          </p:cNvPr>
          <p:cNvSpPr>
            <a:spLocks noGrp="1"/>
          </p:cNvSpPr>
          <p:nvPr>
            <p:ph type="sldNum" sz="quarter" idx="12"/>
          </p:nvPr>
        </p:nvSpPr>
        <p:spPr/>
        <p:txBody>
          <a:bodyPr/>
          <a:lstStyle/>
          <a:p>
            <a:fld id="{AD51669D-741F-8B4D-B67C-352511726059}" type="slidenum">
              <a:rPr lang="en-US" smtClean="0"/>
              <a:t>‹#›</a:t>
            </a:fld>
            <a:endParaRPr lang="en-US"/>
          </a:p>
        </p:txBody>
      </p:sp>
      <p:sp>
        <p:nvSpPr>
          <p:cNvPr id="6" name="Title 1">
            <a:extLst>
              <a:ext uri="{FF2B5EF4-FFF2-40B4-BE49-F238E27FC236}">
                <a16:creationId xmlns:a16="http://schemas.microsoft.com/office/drawing/2014/main" id="{D7E7BA3A-7A48-9F55-8208-FE8B27A1EA00}"/>
              </a:ext>
            </a:extLst>
          </p:cNvPr>
          <p:cNvSpPr txBox="1">
            <a:spLocks/>
          </p:cNvSpPr>
          <p:nvPr userDrawn="1"/>
        </p:nvSpPr>
        <p:spPr>
          <a:xfrm>
            <a:off x="879090" y="1445652"/>
            <a:ext cx="4836160"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Identity &amp; Difference</a:t>
            </a:r>
            <a:endParaRPr lang="en-US" dirty="0"/>
          </a:p>
        </p:txBody>
      </p:sp>
      <p:sp>
        <p:nvSpPr>
          <p:cNvPr id="7" name="Subtitle 2">
            <a:extLst>
              <a:ext uri="{FF2B5EF4-FFF2-40B4-BE49-F238E27FC236}">
                <a16:creationId xmlns:a16="http://schemas.microsoft.com/office/drawing/2014/main" id="{CFA1CDF2-2A2E-E6D3-2A5D-455E351CE02D}"/>
              </a:ext>
            </a:extLst>
          </p:cNvPr>
          <p:cNvSpPr txBox="1">
            <a:spLocks/>
          </p:cNvSpPr>
          <p:nvPr userDrawn="1"/>
        </p:nvSpPr>
        <p:spPr>
          <a:xfrm>
            <a:off x="1240613"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Autumn: Term One</a:t>
            </a:r>
          </a:p>
        </p:txBody>
      </p:sp>
      <p:sp>
        <p:nvSpPr>
          <p:cNvPr id="8" name="Subtitle 2">
            <a:extLst>
              <a:ext uri="{FF2B5EF4-FFF2-40B4-BE49-F238E27FC236}">
                <a16:creationId xmlns:a16="http://schemas.microsoft.com/office/drawing/2014/main" id="{FD60B077-531C-3B0D-2CD6-0FB7DE433E76}"/>
              </a:ext>
            </a:extLst>
          </p:cNvPr>
          <p:cNvSpPr txBox="1">
            <a:spLocks/>
          </p:cNvSpPr>
          <p:nvPr userDrawn="1"/>
        </p:nvSpPr>
        <p:spPr>
          <a:xfrm>
            <a:off x="879090" y="2375332"/>
            <a:ext cx="6384471" cy="15565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NZ" sz="2400" dirty="0"/>
              <a:t>Exploring how everyone is unique, </a:t>
            </a:r>
          </a:p>
          <a:p>
            <a:pPr>
              <a:lnSpc>
                <a:spcPct val="100000"/>
              </a:lnSpc>
            </a:pPr>
            <a:r>
              <a:rPr lang="en-NZ" sz="2400" dirty="0"/>
              <a:t>dismantling the idea of “normal”, </a:t>
            </a:r>
          </a:p>
          <a:p>
            <a:pPr>
              <a:lnSpc>
                <a:spcPct val="100000"/>
              </a:lnSpc>
            </a:pPr>
            <a:r>
              <a:rPr lang="en-NZ" sz="2400" dirty="0"/>
              <a:t>and building confidence in being yourself.</a:t>
            </a:r>
            <a:endParaRPr lang="en-US" sz="2400" b="1" dirty="0">
              <a:latin typeface="Exo SemiBold" pitchFamily="2" charset="77"/>
            </a:endParaRPr>
          </a:p>
        </p:txBody>
      </p:sp>
      <p:pic>
        <p:nvPicPr>
          <p:cNvPr id="9" name="Graphic 8" descr="Leaf with solid fill">
            <a:extLst>
              <a:ext uri="{FF2B5EF4-FFF2-40B4-BE49-F238E27FC236}">
                <a16:creationId xmlns:a16="http://schemas.microsoft.com/office/drawing/2014/main" id="{7B49318C-ED3B-A728-0EBA-23F1CAABE04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36690" y="1011526"/>
            <a:ext cx="289957" cy="289957"/>
          </a:xfrm>
          <a:prstGeom prst="rect">
            <a:avLst/>
          </a:prstGeom>
        </p:spPr>
      </p:pic>
    </p:spTree>
    <p:extLst>
      <p:ext uri="{BB962C8B-B14F-4D97-AF65-F5344CB8AC3E}">
        <p14:creationId xmlns:p14="http://schemas.microsoft.com/office/powerpoint/2010/main" val="4259060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B376FF-B1F2-AE91-7DD8-C3F848093060}"/>
              </a:ext>
            </a:extLst>
          </p:cNvPr>
          <p:cNvSpPr>
            <a:spLocks noGrp="1"/>
          </p:cNvSpPr>
          <p:nvPr>
            <p:ph type="dt" sz="half" idx="10"/>
          </p:nvPr>
        </p:nvSpPr>
        <p:spPr>
          <a:xfrm>
            <a:off x="838200" y="6356350"/>
            <a:ext cx="2743200" cy="365125"/>
          </a:xfrm>
          <a:prstGeom prst="rect">
            <a:avLst/>
          </a:prstGeom>
        </p:spPr>
        <p:txBody>
          <a:bodyPr/>
          <a:lstStyle/>
          <a:p>
            <a:fld id="{4DF657AD-2245-3F44-88F5-1470C1B37AEA}" type="datetime1">
              <a:rPr lang="en-NZ" smtClean="0"/>
              <a:t>10/10/2025</a:t>
            </a:fld>
            <a:endParaRPr lang="en-US"/>
          </a:p>
        </p:txBody>
      </p:sp>
      <p:sp>
        <p:nvSpPr>
          <p:cNvPr id="3" name="Footer Placeholder 2">
            <a:extLst>
              <a:ext uri="{FF2B5EF4-FFF2-40B4-BE49-F238E27FC236}">
                <a16:creationId xmlns:a16="http://schemas.microsoft.com/office/drawing/2014/main" id="{CE9D4566-2F2E-29E3-AFAA-F974203A0B16}"/>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4" name="Slide Number Placeholder 3">
            <a:extLst>
              <a:ext uri="{FF2B5EF4-FFF2-40B4-BE49-F238E27FC236}">
                <a16:creationId xmlns:a16="http://schemas.microsoft.com/office/drawing/2014/main" id="{81006C3B-9A68-7023-B494-069E893355AC}"/>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4070168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8BF62-9905-5D06-2AB5-135A0C581F4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D4234DA-9A8C-23F3-66F4-DFB39BB045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5AD1150-AEA1-B120-F0CB-2F53E3E246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A63C371-9631-4103-4DC7-76C3FC8C212A}"/>
              </a:ext>
            </a:extLst>
          </p:cNvPr>
          <p:cNvSpPr>
            <a:spLocks noGrp="1"/>
          </p:cNvSpPr>
          <p:nvPr>
            <p:ph type="dt" sz="half" idx="10"/>
          </p:nvPr>
        </p:nvSpPr>
        <p:spPr>
          <a:xfrm>
            <a:off x="838200" y="6356350"/>
            <a:ext cx="2743200" cy="365125"/>
          </a:xfrm>
          <a:prstGeom prst="rect">
            <a:avLst/>
          </a:prstGeom>
        </p:spPr>
        <p:txBody>
          <a:bodyPr/>
          <a:lstStyle/>
          <a:p>
            <a:fld id="{4321CB56-F68A-E84F-99B9-E44E738B7337}" type="datetime1">
              <a:rPr lang="en-NZ" smtClean="0"/>
              <a:t>10/10/2025</a:t>
            </a:fld>
            <a:endParaRPr lang="en-US"/>
          </a:p>
        </p:txBody>
      </p:sp>
      <p:sp>
        <p:nvSpPr>
          <p:cNvPr id="6" name="Footer Placeholder 5">
            <a:extLst>
              <a:ext uri="{FF2B5EF4-FFF2-40B4-BE49-F238E27FC236}">
                <a16:creationId xmlns:a16="http://schemas.microsoft.com/office/drawing/2014/main" id="{89D729EE-6F5F-99AB-910D-1A7B149E7D40}"/>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7" name="Slide Number Placeholder 6">
            <a:extLst>
              <a:ext uri="{FF2B5EF4-FFF2-40B4-BE49-F238E27FC236}">
                <a16:creationId xmlns:a16="http://schemas.microsoft.com/office/drawing/2014/main" id="{96B7C72F-0208-2890-C29F-3CFB58DAA201}"/>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1539485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A04F0-365A-9050-EDEA-F21861F7495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61729ECF-01AD-B714-8C45-C2D6790CE6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4F5148F-1E0C-2081-09C1-4E78B28A42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C9B4653-DFF2-D731-213C-056C2AA0E6E4}"/>
              </a:ext>
            </a:extLst>
          </p:cNvPr>
          <p:cNvSpPr>
            <a:spLocks noGrp="1"/>
          </p:cNvSpPr>
          <p:nvPr>
            <p:ph type="dt" sz="half" idx="10"/>
          </p:nvPr>
        </p:nvSpPr>
        <p:spPr>
          <a:xfrm>
            <a:off x="838200" y="6356350"/>
            <a:ext cx="2743200" cy="365125"/>
          </a:xfrm>
          <a:prstGeom prst="rect">
            <a:avLst/>
          </a:prstGeom>
        </p:spPr>
        <p:txBody>
          <a:bodyPr/>
          <a:lstStyle/>
          <a:p>
            <a:fld id="{02DB78DA-9055-744E-8C03-5E8674352E62}" type="datetime1">
              <a:rPr lang="en-NZ" smtClean="0"/>
              <a:t>10/10/2025</a:t>
            </a:fld>
            <a:endParaRPr lang="en-US"/>
          </a:p>
        </p:txBody>
      </p:sp>
      <p:sp>
        <p:nvSpPr>
          <p:cNvPr id="6" name="Footer Placeholder 5">
            <a:extLst>
              <a:ext uri="{FF2B5EF4-FFF2-40B4-BE49-F238E27FC236}">
                <a16:creationId xmlns:a16="http://schemas.microsoft.com/office/drawing/2014/main" id="{29A8BF30-A334-3014-B52A-A45D73CE3913}"/>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7" name="Slide Number Placeholder 6">
            <a:extLst>
              <a:ext uri="{FF2B5EF4-FFF2-40B4-BE49-F238E27FC236}">
                <a16:creationId xmlns:a16="http://schemas.microsoft.com/office/drawing/2014/main" id="{9E907C07-5514-FA52-1262-87AE79A49386}"/>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2567744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F95EBE0-2CE3-C44C-547A-8D2164F867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2942B45E-C758-71F9-E2DE-4FC9E356290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a:extLst>
              <a:ext uri="{FF2B5EF4-FFF2-40B4-BE49-F238E27FC236}">
                <a16:creationId xmlns:a16="http://schemas.microsoft.com/office/drawing/2014/main" id="{16496BC0-A73B-F68F-4867-D713DEC6D823}"/>
              </a:ext>
            </a:extLst>
          </p:cNvPr>
          <p:cNvSpPr>
            <a:spLocks noGrp="1"/>
          </p:cNvSpPr>
          <p:nvPr>
            <p:ph type="sldNum" sz="quarter" idx="4"/>
          </p:nvPr>
        </p:nvSpPr>
        <p:spPr>
          <a:xfrm>
            <a:off x="8610600" y="6356350"/>
            <a:ext cx="2743200" cy="365125"/>
          </a:xfrm>
          <a:prstGeom prst="rect">
            <a:avLst/>
          </a:prstGeom>
          <a:solidFill>
            <a:srgbClr val="F5F5F5"/>
          </a:solidFill>
        </p:spPr>
        <p:txBody>
          <a:bodyPr vert="horz" lIns="91440" tIns="45720" rIns="91440" bIns="45720" rtlCol="0" anchor="ctr"/>
          <a:lstStyle>
            <a:lvl1pPr algn="r">
              <a:defRPr sz="1200">
                <a:solidFill>
                  <a:srgbClr val="464949"/>
                </a:solidFill>
                <a:latin typeface="Exo" pitchFamily="2" charset="77"/>
              </a:defRPr>
            </a:lvl1pPr>
          </a:lstStyle>
          <a:p>
            <a:r>
              <a:rPr lang="en-US" dirty="0"/>
              <a:t>Electric Umbrella  |  page: 3</a:t>
            </a:r>
          </a:p>
        </p:txBody>
      </p:sp>
    </p:spTree>
    <p:extLst>
      <p:ext uri="{BB962C8B-B14F-4D97-AF65-F5344CB8AC3E}">
        <p14:creationId xmlns:p14="http://schemas.microsoft.com/office/powerpoint/2010/main" val="21594339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www.bbc.co.uk/news/uk-wales-67012074"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notesSlide" Target="../notesSlides/notesSlide3.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ideo" Target="https://www.youtube.com/embed/EoFOWriqfX8?feature=oembed" TargetMode="Externa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5EF79EF-7912-B93B-D5CA-2EE60E372538}"/>
              </a:ext>
            </a:extLst>
          </p:cNvPr>
          <p:cNvSpPr/>
          <p:nvPr/>
        </p:nvSpPr>
        <p:spPr>
          <a:xfrm>
            <a:off x="0" y="0"/>
            <a:ext cx="12192000" cy="6858000"/>
          </a:xfrm>
          <a:prstGeom prst="rect">
            <a:avLst/>
          </a:prstGeom>
          <a:solidFill>
            <a:srgbClr val="FFDA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F7319EFA-B495-609D-ACAA-4AA021D0CAFE}"/>
              </a:ext>
            </a:extLst>
          </p:cNvPr>
          <p:cNvPicPr>
            <a:picLocks noChangeAspect="1"/>
          </p:cNvPicPr>
          <p:nvPr/>
        </p:nvPicPr>
        <p:blipFill>
          <a:blip r:embed="rId3"/>
          <a:stretch>
            <a:fillRect/>
          </a:stretch>
        </p:blipFill>
        <p:spPr>
          <a:xfrm>
            <a:off x="515155" y="827467"/>
            <a:ext cx="5203065" cy="5203065"/>
          </a:xfrm>
          <a:prstGeom prst="rect">
            <a:avLst/>
          </a:prstGeom>
        </p:spPr>
      </p:pic>
      <p:sp>
        <p:nvSpPr>
          <p:cNvPr id="4" name="Title 1">
            <a:extLst>
              <a:ext uri="{FF2B5EF4-FFF2-40B4-BE49-F238E27FC236}">
                <a16:creationId xmlns:a16="http://schemas.microsoft.com/office/drawing/2014/main" id="{6227FAA2-4F26-D4A9-4BF7-3C2E6E069A00}"/>
              </a:ext>
            </a:extLst>
          </p:cNvPr>
          <p:cNvSpPr txBox="1">
            <a:spLocks/>
          </p:cNvSpPr>
          <p:nvPr/>
        </p:nvSpPr>
        <p:spPr>
          <a:xfrm>
            <a:off x="5718220" y="2221314"/>
            <a:ext cx="3612479" cy="148235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It’s Not a Crime </a:t>
            </a:r>
            <a:br>
              <a:rPr lang="en-NZ" dirty="0"/>
            </a:br>
            <a:r>
              <a:rPr lang="en-NZ" dirty="0"/>
              <a:t>to be Different</a:t>
            </a:r>
            <a:endParaRPr lang="en-US" dirty="0"/>
          </a:p>
        </p:txBody>
      </p:sp>
      <p:sp>
        <p:nvSpPr>
          <p:cNvPr id="5" name="Subtitle 2">
            <a:extLst>
              <a:ext uri="{FF2B5EF4-FFF2-40B4-BE49-F238E27FC236}">
                <a16:creationId xmlns:a16="http://schemas.microsoft.com/office/drawing/2014/main" id="{E5B4C2B7-6A2D-D850-E3A1-3E1ACCE51BD5}"/>
              </a:ext>
            </a:extLst>
          </p:cNvPr>
          <p:cNvSpPr txBox="1">
            <a:spLocks/>
          </p:cNvSpPr>
          <p:nvPr/>
        </p:nvSpPr>
        <p:spPr>
          <a:xfrm>
            <a:off x="5718220" y="3703672"/>
            <a:ext cx="5035849" cy="79773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NZ" sz="2400" dirty="0"/>
              <a:t>Resources for:</a:t>
            </a:r>
            <a:br>
              <a:rPr lang="en-NZ" sz="2400" dirty="0"/>
            </a:br>
            <a:r>
              <a:rPr lang="en-NZ" sz="2400" dirty="0"/>
              <a:t>Years 9 and 10</a:t>
            </a:r>
            <a:endParaRPr lang="en-US" sz="2400" dirty="0">
              <a:latin typeface="Exo" pitchFamily="2" charset="77"/>
            </a:endParaRPr>
          </a:p>
        </p:txBody>
      </p:sp>
    </p:spTree>
    <p:extLst>
      <p:ext uri="{BB962C8B-B14F-4D97-AF65-F5344CB8AC3E}">
        <p14:creationId xmlns:p14="http://schemas.microsoft.com/office/powerpoint/2010/main" val="3882818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900" decel="100000" fill="hold"/>
                                        <p:tgtEl>
                                          <p:spTgt spid="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EEEF1-E763-FCFB-74F9-1CF5BAA1375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2DD17AB-5D0B-8AE6-3C1E-EB232F3B310B}"/>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8D77AF53-54EE-2504-FA44-1397F6D84570}"/>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97E30E4B-DD8E-5E3B-4D3F-73D8DFB8D62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BA11C17C-6F89-C4E2-9CBA-15477F6EA0F3}"/>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28DD8AB2-E438-1C27-58D8-78AC77AA3847}"/>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6ECE6871-14D4-8EC5-A045-1C93E8BDDBE6}"/>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NZ" dirty="0"/>
              <a:t>What lasting impact on an individual, </a:t>
            </a:r>
            <a:br>
              <a:rPr lang="en-NZ" dirty="0"/>
            </a:br>
            <a:r>
              <a:rPr lang="en-NZ" dirty="0"/>
              <a:t>or a community, might a single hate crime, </a:t>
            </a:r>
            <a:br>
              <a:rPr lang="en-NZ" dirty="0"/>
            </a:br>
            <a:r>
              <a:rPr lang="en-NZ" dirty="0"/>
              <a:t>or series of hate crimes, have? </a:t>
            </a:r>
          </a:p>
        </p:txBody>
      </p:sp>
    </p:spTree>
    <p:extLst>
      <p:ext uri="{BB962C8B-B14F-4D97-AF65-F5344CB8AC3E}">
        <p14:creationId xmlns:p14="http://schemas.microsoft.com/office/powerpoint/2010/main" val="4163871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3C811-42BB-AD96-EA32-2DCFD39A4E4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D7FDD82-9151-5E37-3608-A21A38BDA835}"/>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6ACA1383-30CE-63BA-05C9-55C13B679AB8}"/>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29F92D04-9ED0-24DA-1519-3668763A8B3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59129E12-B31E-5144-9845-B7931A6352AE}"/>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B84E53FB-02AA-B93A-5E2E-2B22E437045F}"/>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8C9542C4-259D-1AAD-5961-DE49463057A3}"/>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NZ" dirty="0"/>
              <a:t>If it isn’t a crime, is it really that bad?</a:t>
            </a:r>
          </a:p>
          <a:p>
            <a:pPr fontAlgn="base"/>
            <a:r>
              <a:rPr lang="en-NZ" dirty="0"/>
              <a:t>What is a Hate Incident? </a:t>
            </a:r>
          </a:p>
        </p:txBody>
      </p:sp>
    </p:spTree>
    <p:extLst>
      <p:ext uri="{BB962C8B-B14F-4D97-AF65-F5344CB8AC3E}">
        <p14:creationId xmlns:p14="http://schemas.microsoft.com/office/powerpoint/2010/main" val="753749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DD9EB-F94C-58EC-893E-AC5C2D6EDFC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DB6318A9-9158-7E6C-EF76-A6A1A51656ED}"/>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AD562E20-89CE-22E1-68E9-843549A10285}"/>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AD98A37B-825E-DC6F-6F28-8830B3972D9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8EF702E3-83C2-F33C-83E4-ACF46780E1EB}"/>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B4850AE1-B780-A967-EA60-212A8F187E7D}"/>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14F217B9-42FF-59A5-831E-4794A38A9424}"/>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NZ" i="1" dirty="0"/>
              <a:t>“A Hate Incident is any incident which the victim, </a:t>
            </a:r>
            <a:br>
              <a:rPr lang="en-NZ" i="1" dirty="0"/>
            </a:br>
            <a:r>
              <a:rPr lang="en-NZ" i="1" dirty="0"/>
              <a:t>or anyone else, thinks is based on someone’s prejudice towards them because of their race, religion, sexual orientation, disability or </a:t>
            </a:r>
            <a:br>
              <a:rPr lang="en-NZ" i="1" dirty="0"/>
            </a:br>
            <a:r>
              <a:rPr lang="en-NZ" i="1" dirty="0"/>
              <a:t>because they are transgender.” </a:t>
            </a:r>
          </a:p>
          <a:p>
            <a:pPr marL="0" indent="0">
              <a:buNone/>
            </a:pPr>
            <a:r>
              <a:rPr lang="en-NZ" i="1" dirty="0"/>
              <a:t>It doesn’t have to include a criminal act. </a:t>
            </a:r>
          </a:p>
        </p:txBody>
      </p:sp>
    </p:spTree>
    <p:extLst>
      <p:ext uri="{BB962C8B-B14F-4D97-AF65-F5344CB8AC3E}">
        <p14:creationId xmlns:p14="http://schemas.microsoft.com/office/powerpoint/2010/main" val="145944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E78F3F-576A-5CF1-5B7D-96C03DFCCD4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7327D56-BE02-E5CD-6675-9260074AC58C}"/>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5500B826-D925-E584-8B2F-1B991AB4533B}"/>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B14F4AEF-C8BA-6CDC-EA6D-F80F4D83371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A796CC9A-A9A4-D61E-6624-52763C10954F}"/>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F7248482-2383-8D63-CB02-E45C7F4F9174}"/>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72A47690-38D0-55E7-D63E-80CBD68096C7}"/>
              </a:ext>
            </a:extLst>
          </p:cNvPr>
          <p:cNvSpPr txBox="1">
            <a:spLocks/>
          </p:cNvSpPr>
          <p:nvPr/>
        </p:nvSpPr>
        <p:spPr>
          <a:xfrm>
            <a:off x="879090" y="2375330"/>
            <a:ext cx="8789566" cy="42425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NZ" dirty="0"/>
              <a:t>Can you think of any examples, from real life / </a:t>
            </a:r>
            <a:br>
              <a:rPr lang="en-NZ" dirty="0"/>
            </a:br>
            <a:r>
              <a:rPr lang="en-NZ" dirty="0"/>
              <a:t>TV / the media?</a:t>
            </a:r>
          </a:p>
          <a:p>
            <a:r>
              <a:rPr lang="en-NZ" dirty="0"/>
              <a:t>Example: </a:t>
            </a:r>
            <a:r>
              <a:rPr lang="en-NZ" u="sng" dirty="0">
                <a:hlinkClick r:id="rId7"/>
              </a:rPr>
              <a:t>Jade Owen</a:t>
            </a:r>
            <a:r>
              <a:rPr lang="en-NZ" dirty="0"/>
              <a:t> </a:t>
            </a:r>
            <a:br>
              <a:rPr lang="en-NZ" dirty="0"/>
            </a:br>
            <a:r>
              <a:rPr lang="en-NZ" dirty="0"/>
              <a:t>Was Jade the victim of a hate crime, a Hate Incident or both? </a:t>
            </a:r>
          </a:p>
          <a:p>
            <a:pPr fontAlgn="base"/>
            <a:r>
              <a:rPr lang="en-NZ" dirty="0"/>
              <a:t>Why do you think it’s important to not just report hate crimes, but report hate incidents too? </a:t>
            </a:r>
          </a:p>
          <a:p>
            <a:pPr fontAlgn="base"/>
            <a:r>
              <a:rPr lang="en-NZ" dirty="0"/>
              <a:t>Why might it be hard for someone to report </a:t>
            </a:r>
            <a:br>
              <a:rPr lang="en-NZ" dirty="0"/>
            </a:br>
            <a:r>
              <a:rPr lang="en-NZ" dirty="0"/>
              <a:t>a Hate </a:t>
            </a:r>
            <a:r>
              <a:rPr lang="en-NZ" dirty="0" err="1"/>
              <a:t>Crimeor</a:t>
            </a:r>
            <a:r>
              <a:rPr lang="en-NZ" dirty="0"/>
              <a:t> hate incident? </a:t>
            </a:r>
          </a:p>
        </p:txBody>
      </p:sp>
    </p:spTree>
    <p:extLst>
      <p:ext uri="{BB962C8B-B14F-4D97-AF65-F5344CB8AC3E}">
        <p14:creationId xmlns:p14="http://schemas.microsoft.com/office/powerpoint/2010/main" val="4068633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8CD32B-AF1A-6F7B-A621-218D168D207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57DD7D9-8AAB-CAEF-AE67-CDB802F743E6}"/>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685C9487-BD92-5F0D-BF46-5F50EC9D3E2A}"/>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BA58BEC6-05CF-FBB3-81B5-64E5D3FE6E9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9C5B4EB5-2AC8-8182-09B3-0F7FDE0B2592}"/>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5E80E257-AD53-900F-D0A3-55CE1062EAB6}"/>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175E832E-4AFB-2700-8538-3FB2A3402EE5}"/>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NZ" dirty="0"/>
              <a:t>What lessons can we learn from history </a:t>
            </a:r>
            <a:br>
              <a:rPr lang="en-NZ" dirty="0"/>
            </a:br>
            <a:r>
              <a:rPr lang="en-NZ" dirty="0"/>
              <a:t>and what can we do to create a more </a:t>
            </a:r>
            <a:br>
              <a:rPr lang="en-NZ" dirty="0"/>
            </a:br>
            <a:r>
              <a:rPr lang="en-NZ" dirty="0"/>
              <a:t>tolerant society? </a:t>
            </a:r>
          </a:p>
        </p:txBody>
      </p:sp>
    </p:spTree>
    <p:extLst>
      <p:ext uri="{BB962C8B-B14F-4D97-AF65-F5344CB8AC3E}">
        <p14:creationId xmlns:p14="http://schemas.microsoft.com/office/powerpoint/2010/main" val="223288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CF2E6-4549-64F2-77F8-41323D044C3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EC30B45-4A88-0BED-92AC-B5A1B341D4AA}"/>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495D55D8-300F-8AA7-D468-FA8D28158B4A}"/>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46320097-CDE4-E459-6F40-AB226552619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7479DE52-33E5-478E-21D9-E4A99505D274}"/>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72D193D1-EEF3-5049-1401-7DFB4AC292A5}"/>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9EF3D8C7-58E4-B340-EF25-F5EFF62884FC}"/>
              </a:ext>
            </a:extLst>
          </p:cNvPr>
          <p:cNvSpPr txBox="1">
            <a:spLocks/>
          </p:cNvSpPr>
          <p:nvPr/>
        </p:nvSpPr>
        <p:spPr>
          <a:xfrm>
            <a:off x="879090" y="2375330"/>
            <a:ext cx="8789566" cy="37048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NZ" dirty="0"/>
              <a:t>If you’re the victim of a Hate Incident or a hate crime, or you see/ hear someone else being victimised, </a:t>
            </a:r>
            <a:r>
              <a:rPr lang="en-NZ" b="1" dirty="0"/>
              <a:t>REPORT IT! </a:t>
            </a:r>
            <a:r>
              <a:rPr lang="en-NZ" dirty="0"/>
              <a:t>👩‍🏫 Tell a trusted adult</a:t>
            </a:r>
          </a:p>
          <a:p>
            <a:pPr fontAlgn="base"/>
            <a:r>
              <a:rPr lang="en-NZ" dirty="0"/>
              <a:t>☎️ If it’s an emergency, phone 999</a:t>
            </a:r>
          </a:p>
          <a:p>
            <a:pPr fontAlgn="base"/>
            <a:r>
              <a:rPr lang="en-NZ" dirty="0"/>
              <a:t>📞 If it’s not an emergency phone 101</a:t>
            </a:r>
          </a:p>
          <a:p>
            <a:pPr fontAlgn="base"/>
            <a:r>
              <a:rPr lang="en-NZ" dirty="0"/>
              <a:t>🌐 Or report it online</a:t>
            </a:r>
          </a:p>
        </p:txBody>
      </p:sp>
    </p:spTree>
    <p:extLst>
      <p:ext uri="{BB962C8B-B14F-4D97-AF65-F5344CB8AC3E}">
        <p14:creationId xmlns:p14="http://schemas.microsoft.com/office/powerpoint/2010/main" val="2488787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F8E6B5-3D1D-FB9F-17AC-CB88D887B9A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8D8981F-47C8-38C5-0D3D-F8E1B080EB81}"/>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081DB981-AA45-4CDD-7E04-A34BBA302899}"/>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C5246FB6-D30F-00FB-4081-841065EC60F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8" name="Subtitle 2">
            <a:extLst>
              <a:ext uri="{FF2B5EF4-FFF2-40B4-BE49-F238E27FC236}">
                <a16:creationId xmlns:a16="http://schemas.microsoft.com/office/drawing/2014/main" id="{4A052F84-0A28-9F7F-BD0C-3CEDDC178EEE}"/>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2" name="Title 1">
            <a:extLst>
              <a:ext uri="{FF2B5EF4-FFF2-40B4-BE49-F238E27FC236}">
                <a16:creationId xmlns:a16="http://schemas.microsoft.com/office/drawing/2014/main" id="{5B5FCBC1-6F0E-C412-71AB-CAAF8F76C405}"/>
              </a:ext>
            </a:extLst>
          </p:cNvPr>
          <p:cNvSpPr txBox="1">
            <a:spLocks/>
          </p:cNvSpPr>
          <p:nvPr/>
        </p:nvSpPr>
        <p:spPr>
          <a:xfrm>
            <a:off x="879088" y="1445652"/>
            <a:ext cx="9108973" cy="1045300"/>
          </a:xfrm>
          <a:prstGeom prst="rect">
            <a:avLst/>
          </a:prstGeom>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20000"/>
              </a:lnSpc>
            </a:pPr>
            <a:r>
              <a:rPr lang="en-NZ" dirty="0"/>
              <a:t>Be BRAVE. Be the positive change, be the allies to </a:t>
            </a:r>
            <a:br>
              <a:rPr lang="en-NZ" dirty="0"/>
            </a:br>
            <a:r>
              <a:rPr lang="en-NZ" dirty="0"/>
              <a:t>those who need it and be the leaders of tomorrow</a:t>
            </a:r>
            <a:endParaRPr lang="en-US" dirty="0"/>
          </a:p>
        </p:txBody>
      </p:sp>
      <p:sp>
        <p:nvSpPr>
          <p:cNvPr id="7" name="Subtitle 2">
            <a:extLst>
              <a:ext uri="{FF2B5EF4-FFF2-40B4-BE49-F238E27FC236}">
                <a16:creationId xmlns:a16="http://schemas.microsoft.com/office/drawing/2014/main" id="{B026FB45-2484-F279-4776-1B0BA889D699}"/>
              </a:ext>
            </a:extLst>
          </p:cNvPr>
          <p:cNvSpPr txBox="1">
            <a:spLocks/>
          </p:cNvSpPr>
          <p:nvPr/>
        </p:nvSpPr>
        <p:spPr>
          <a:xfrm>
            <a:off x="879089" y="2485692"/>
            <a:ext cx="8800939" cy="413217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NZ" sz="3400" dirty="0">
                <a:latin typeface="Exo Black" pitchFamily="2" charset="77"/>
              </a:rPr>
              <a:t>B</a:t>
            </a:r>
            <a:r>
              <a:rPr lang="en-NZ" dirty="0"/>
              <a:t>e tolerant and accepting of others.</a:t>
            </a:r>
            <a:endParaRPr lang="en-NZ" sz="3600" dirty="0"/>
          </a:p>
          <a:p>
            <a:r>
              <a:rPr lang="en-NZ" sz="3400" dirty="0">
                <a:latin typeface="Exo Black" pitchFamily="2" charset="77"/>
              </a:rPr>
              <a:t>R</a:t>
            </a:r>
            <a:r>
              <a:rPr lang="en-NZ" dirty="0"/>
              <a:t>eport hate incidents and hate crimes.</a:t>
            </a:r>
            <a:endParaRPr lang="en-NZ" sz="3600" dirty="0"/>
          </a:p>
          <a:p>
            <a:r>
              <a:rPr lang="en-NZ" sz="3400" dirty="0">
                <a:latin typeface="Exo Black" pitchFamily="2" charset="77"/>
              </a:rPr>
              <a:t>A</a:t>
            </a:r>
            <a:r>
              <a:rPr lang="en-NZ" dirty="0"/>
              <a:t>dvocate for those who may find it harder </a:t>
            </a:r>
            <a:br>
              <a:rPr lang="en-NZ" dirty="0"/>
            </a:br>
            <a:r>
              <a:rPr lang="en-NZ" dirty="0"/>
              <a:t>to speak up.</a:t>
            </a:r>
            <a:endParaRPr lang="en-NZ" sz="3600" dirty="0"/>
          </a:p>
          <a:p>
            <a:r>
              <a:rPr lang="en-NZ" sz="3400" dirty="0">
                <a:latin typeface="Exo Black" pitchFamily="2" charset="77"/>
              </a:rPr>
              <a:t>V</a:t>
            </a:r>
            <a:r>
              <a:rPr lang="en-NZ" dirty="0"/>
              <a:t>oice concerns about the use of prejudicial language or behaviour in your school.</a:t>
            </a:r>
            <a:endParaRPr lang="en-NZ" sz="3600" dirty="0"/>
          </a:p>
          <a:p>
            <a:r>
              <a:rPr lang="en-NZ" sz="3400" dirty="0">
                <a:latin typeface="Exo Black" pitchFamily="2" charset="77"/>
              </a:rPr>
              <a:t>E</a:t>
            </a:r>
            <a:r>
              <a:rPr lang="en-NZ" dirty="0"/>
              <a:t>ducate yourself, and others around you, </a:t>
            </a:r>
            <a:br>
              <a:rPr lang="en-NZ" dirty="0"/>
            </a:br>
            <a:r>
              <a:rPr lang="en-NZ" dirty="0"/>
              <a:t>about equity and diversity.</a:t>
            </a:r>
            <a:endParaRPr lang="en-NZ" sz="3600" dirty="0"/>
          </a:p>
          <a:p>
            <a:endParaRPr lang="en-NZ" dirty="0"/>
          </a:p>
        </p:txBody>
      </p:sp>
    </p:spTree>
    <p:extLst>
      <p:ext uri="{BB962C8B-B14F-4D97-AF65-F5344CB8AC3E}">
        <p14:creationId xmlns:p14="http://schemas.microsoft.com/office/powerpoint/2010/main" val="27243228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DA2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AD714FD-B139-EB54-C5AF-4D471EB094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82014" y="1492539"/>
            <a:ext cx="4207091" cy="3872923"/>
          </a:xfrm>
          <a:prstGeom prst="rect">
            <a:avLst/>
          </a:prstGeom>
        </p:spPr>
      </p:pic>
      <p:grpSp>
        <p:nvGrpSpPr>
          <p:cNvPr id="16" name="Group 15">
            <a:extLst>
              <a:ext uri="{FF2B5EF4-FFF2-40B4-BE49-F238E27FC236}">
                <a16:creationId xmlns:a16="http://schemas.microsoft.com/office/drawing/2014/main" id="{7D6386E6-AC9D-CBCE-F26D-FA14599DE46B}"/>
              </a:ext>
            </a:extLst>
          </p:cNvPr>
          <p:cNvGrpSpPr/>
          <p:nvPr/>
        </p:nvGrpSpPr>
        <p:grpSpPr>
          <a:xfrm>
            <a:off x="6941194" y="2835968"/>
            <a:ext cx="2755256" cy="1903754"/>
            <a:chOff x="6941194" y="2663440"/>
            <a:chExt cx="2755256" cy="1903754"/>
          </a:xfrm>
        </p:grpSpPr>
        <p:pic>
          <p:nvPicPr>
            <p:cNvPr id="7" name="Graphic 6">
              <a:extLst>
                <a:ext uri="{FF2B5EF4-FFF2-40B4-BE49-F238E27FC236}">
                  <a16:creationId xmlns:a16="http://schemas.microsoft.com/office/drawing/2014/main" id="{65B20AF8-20BE-CA10-8839-22B09BE4FFD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41194" y="3413589"/>
              <a:ext cx="419100" cy="419100"/>
            </a:xfrm>
            <a:prstGeom prst="rect">
              <a:avLst/>
            </a:prstGeom>
          </p:spPr>
        </p:pic>
        <p:pic>
          <p:nvPicPr>
            <p:cNvPr id="9" name="Graphic 8">
              <a:extLst>
                <a:ext uri="{FF2B5EF4-FFF2-40B4-BE49-F238E27FC236}">
                  <a16:creationId xmlns:a16="http://schemas.microsoft.com/office/drawing/2014/main" id="{DBDCAEB2-91B2-67FF-BB59-67DA67F73E5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941194" y="2663440"/>
              <a:ext cx="419100" cy="419100"/>
            </a:xfrm>
            <a:prstGeom prst="rect">
              <a:avLst/>
            </a:prstGeom>
          </p:spPr>
        </p:pic>
        <p:pic>
          <p:nvPicPr>
            <p:cNvPr id="11" name="Graphic 10">
              <a:extLst>
                <a:ext uri="{FF2B5EF4-FFF2-40B4-BE49-F238E27FC236}">
                  <a16:creationId xmlns:a16="http://schemas.microsoft.com/office/drawing/2014/main" id="{65F9B014-70D6-1BC8-44B8-59D4EA9BDA8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941194" y="4148094"/>
              <a:ext cx="419100" cy="419100"/>
            </a:xfrm>
            <a:prstGeom prst="rect">
              <a:avLst/>
            </a:prstGeom>
          </p:spPr>
        </p:pic>
        <p:sp>
          <p:nvSpPr>
            <p:cNvPr id="12" name="Subtitle 2">
              <a:extLst>
                <a:ext uri="{FF2B5EF4-FFF2-40B4-BE49-F238E27FC236}">
                  <a16:creationId xmlns:a16="http://schemas.microsoft.com/office/drawing/2014/main" id="{A265ED1B-A916-5AB4-9712-BE387105CA3B}"/>
                </a:ext>
              </a:extLst>
            </p:cNvPr>
            <p:cNvSpPr txBox="1">
              <a:spLocks/>
            </p:cNvSpPr>
            <p:nvPr/>
          </p:nvSpPr>
          <p:spPr>
            <a:xfrm>
              <a:off x="7442779" y="2709906"/>
              <a:ext cx="2253671" cy="3726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Electric Umbrella</a:t>
              </a:r>
            </a:p>
          </p:txBody>
        </p:sp>
        <p:sp>
          <p:nvSpPr>
            <p:cNvPr id="13" name="Subtitle 2">
              <a:extLst>
                <a:ext uri="{FF2B5EF4-FFF2-40B4-BE49-F238E27FC236}">
                  <a16:creationId xmlns:a16="http://schemas.microsoft.com/office/drawing/2014/main" id="{821B14A9-011E-9B16-5B9E-77250A43A70D}"/>
                </a:ext>
              </a:extLst>
            </p:cNvPr>
            <p:cNvSpPr txBox="1">
              <a:spLocks/>
            </p:cNvSpPr>
            <p:nvPr/>
          </p:nvSpPr>
          <p:spPr>
            <a:xfrm>
              <a:off x="7442779" y="3429233"/>
              <a:ext cx="2253671" cy="3726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Electric Umbrella</a:t>
              </a:r>
            </a:p>
          </p:txBody>
        </p:sp>
        <p:sp>
          <p:nvSpPr>
            <p:cNvPr id="14" name="Subtitle 2">
              <a:extLst>
                <a:ext uri="{FF2B5EF4-FFF2-40B4-BE49-F238E27FC236}">
                  <a16:creationId xmlns:a16="http://schemas.microsoft.com/office/drawing/2014/main" id="{7FDABF5A-1E4A-DC94-AC94-80D9818F50B5}"/>
                </a:ext>
              </a:extLst>
            </p:cNvPr>
            <p:cNvSpPr txBox="1">
              <a:spLocks/>
            </p:cNvSpPr>
            <p:nvPr/>
          </p:nvSpPr>
          <p:spPr>
            <a:xfrm>
              <a:off x="7442779" y="4163738"/>
              <a:ext cx="2253671" cy="3726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a:t>
              </a:r>
              <a:r>
                <a:rPr lang="en-US" sz="2000" dirty="0" err="1"/>
                <a:t>ElectricBrolly</a:t>
              </a:r>
              <a:endParaRPr lang="en-US" sz="2000" dirty="0"/>
            </a:p>
          </p:txBody>
        </p:sp>
      </p:grpSp>
    </p:spTree>
    <p:extLst>
      <p:ext uri="{BB962C8B-B14F-4D97-AF65-F5344CB8AC3E}">
        <p14:creationId xmlns:p14="http://schemas.microsoft.com/office/powerpoint/2010/main" val="206397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46A6B-C44A-F86C-54FA-ED7B0C410FF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2E7F526-C170-D938-7A3F-6183FFAD98D3}"/>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4D117604-B08C-68DE-C0FF-FEABF979B6D9}"/>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96F716C1-06A0-228F-B8FC-D888D306A67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66F1CE69-745D-48A0-9257-342AB00EADBA}"/>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Thinking About Identity</a:t>
            </a:r>
            <a:endParaRPr lang="en-US" dirty="0"/>
          </a:p>
        </p:txBody>
      </p:sp>
      <p:sp>
        <p:nvSpPr>
          <p:cNvPr id="18" name="Subtitle 2">
            <a:extLst>
              <a:ext uri="{FF2B5EF4-FFF2-40B4-BE49-F238E27FC236}">
                <a16:creationId xmlns:a16="http://schemas.microsoft.com/office/drawing/2014/main" id="{D34CF39E-ED6B-58D0-E3CD-1D4FC268BAC2}"/>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22F4E2BF-ADB8-D812-2C03-830EDFE9310E}"/>
              </a:ext>
            </a:extLst>
          </p:cNvPr>
          <p:cNvSpPr txBox="1">
            <a:spLocks/>
          </p:cNvSpPr>
          <p:nvPr/>
        </p:nvSpPr>
        <p:spPr>
          <a:xfrm>
            <a:off x="879090" y="2375331"/>
            <a:ext cx="8309880" cy="3860577"/>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NZ" dirty="0"/>
              <a:t>What do you think makes up your own “identity”? </a:t>
            </a:r>
          </a:p>
          <a:p>
            <a:pPr fontAlgn="base"/>
            <a:r>
              <a:rPr lang="en-NZ" dirty="0"/>
              <a:t>What do you think are the benefits of a diverse community?</a:t>
            </a:r>
          </a:p>
          <a:p>
            <a:pPr fontAlgn="base"/>
            <a:r>
              <a:rPr lang="en-NZ" dirty="0"/>
              <a:t>What qualities do you think are needed for </a:t>
            </a:r>
            <a:br>
              <a:rPr lang="en-NZ" dirty="0"/>
            </a:br>
            <a:r>
              <a:rPr lang="en-NZ" dirty="0"/>
              <a:t>a community to be happy and diverse? </a:t>
            </a:r>
          </a:p>
          <a:p>
            <a:pPr fontAlgn="base"/>
            <a:r>
              <a:rPr lang="en-NZ" dirty="0"/>
              <a:t>Have you ever felt discriminated against because </a:t>
            </a:r>
            <a:br>
              <a:rPr lang="en-NZ" dirty="0"/>
            </a:br>
            <a:r>
              <a:rPr lang="en-NZ" dirty="0"/>
              <a:t>of who you are? </a:t>
            </a:r>
          </a:p>
          <a:p>
            <a:pPr fontAlgn="base"/>
            <a:r>
              <a:rPr lang="en-NZ" dirty="0"/>
              <a:t>Have you ever witnessed this happening </a:t>
            </a:r>
            <a:br>
              <a:rPr lang="en-NZ" dirty="0"/>
            </a:br>
            <a:r>
              <a:rPr lang="en-NZ" dirty="0"/>
              <a:t>to someone else? </a:t>
            </a:r>
          </a:p>
        </p:txBody>
      </p:sp>
    </p:spTree>
    <p:extLst>
      <p:ext uri="{BB962C8B-B14F-4D97-AF65-F5344CB8AC3E}">
        <p14:creationId xmlns:p14="http://schemas.microsoft.com/office/powerpoint/2010/main" val="1852046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46A6B-C44A-F86C-54FA-ED7B0C410FF8}"/>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D85937D1-CA06-1517-507C-791F1CCE1079}"/>
              </a:ext>
            </a:extLst>
          </p:cNvPr>
          <p:cNvPicPr>
            <a:picLocks noChangeAspect="1"/>
          </p:cNvPicPr>
          <p:nvPr/>
        </p:nvPicPr>
        <p:blipFill>
          <a:blip r:embed="rId4"/>
          <a:stretch>
            <a:fillRect/>
          </a:stretch>
        </p:blipFill>
        <p:spPr>
          <a:xfrm>
            <a:off x="10145638" y="-37579"/>
            <a:ext cx="2065151" cy="6939419"/>
          </a:xfrm>
          <a:prstGeom prst="rect">
            <a:avLst/>
          </a:prstGeom>
        </p:spPr>
      </p:pic>
      <p:pic>
        <p:nvPicPr>
          <p:cNvPr id="3" name="Graphic 2" descr="Video camera with solid fill">
            <a:extLst>
              <a:ext uri="{FF2B5EF4-FFF2-40B4-BE49-F238E27FC236}">
                <a16:creationId xmlns:a16="http://schemas.microsoft.com/office/drawing/2014/main" id="{3DFC18D3-7F10-E34D-B625-266F903458F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61652" y="983609"/>
            <a:ext cx="317873" cy="317873"/>
          </a:xfrm>
          <a:prstGeom prst="rect">
            <a:avLst/>
          </a:prstGeom>
        </p:spPr>
      </p:pic>
      <p:sp>
        <p:nvSpPr>
          <p:cNvPr id="15" name="Title 1">
            <a:extLst>
              <a:ext uri="{FF2B5EF4-FFF2-40B4-BE49-F238E27FC236}">
                <a16:creationId xmlns:a16="http://schemas.microsoft.com/office/drawing/2014/main" id="{CDE713B0-E58B-28C2-E640-A4686513C217}"/>
              </a:ext>
            </a:extLst>
          </p:cNvPr>
          <p:cNvSpPr txBox="1">
            <a:spLocks/>
          </p:cNvSpPr>
          <p:nvPr/>
        </p:nvSpPr>
        <p:spPr>
          <a:xfrm>
            <a:off x="879090" y="1445652"/>
            <a:ext cx="7300176"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Watch the Video</a:t>
            </a:r>
            <a:endParaRPr lang="en-US" dirty="0"/>
          </a:p>
        </p:txBody>
      </p:sp>
      <p:sp>
        <p:nvSpPr>
          <p:cNvPr id="16" name="Subtitle 2">
            <a:extLst>
              <a:ext uri="{FF2B5EF4-FFF2-40B4-BE49-F238E27FC236}">
                <a16:creationId xmlns:a16="http://schemas.microsoft.com/office/drawing/2014/main" id="{718A2C54-45E1-9388-C68C-216F0099983D}"/>
              </a:ext>
            </a:extLst>
          </p:cNvPr>
          <p:cNvSpPr txBox="1">
            <a:spLocks/>
          </p:cNvSpPr>
          <p:nvPr/>
        </p:nvSpPr>
        <p:spPr>
          <a:xfrm>
            <a:off x="132644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Video</a:t>
            </a:r>
          </a:p>
        </p:txBody>
      </p:sp>
      <p:sp>
        <p:nvSpPr>
          <p:cNvPr id="17" name="Subtitle 2">
            <a:extLst>
              <a:ext uri="{FF2B5EF4-FFF2-40B4-BE49-F238E27FC236}">
                <a16:creationId xmlns:a16="http://schemas.microsoft.com/office/drawing/2014/main" id="{AF6AF7B7-1EF9-1987-E3AD-0A08AEE1D78F}"/>
              </a:ext>
            </a:extLst>
          </p:cNvPr>
          <p:cNvSpPr txBox="1">
            <a:spLocks/>
          </p:cNvSpPr>
          <p:nvPr/>
        </p:nvSpPr>
        <p:spPr>
          <a:xfrm>
            <a:off x="879090" y="2375332"/>
            <a:ext cx="7896920" cy="4834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NZ" sz="2400" dirty="0">
                <a:latin typeface="Exo" pitchFamily="2" charset="77"/>
              </a:rPr>
              <a:t>Co-created with Hertfordshire Police</a:t>
            </a:r>
          </a:p>
        </p:txBody>
      </p:sp>
      <p:pic>
        <p:nvPicPr>
          <p:cNvPr id="2" name="Picture 1">
            <a:extLst>
              <a:ext uri="{FF2B5EF4-FFF2-40B4-BE49-F238E27FC236}">
                <a16:creationId xmlns:a16="http://schemas.microsoft.com/office/drawing/2014/main" id="{F0B0154D-63C0-BC53-BBF0-7B183991E65C}"/>
              </a:ext>
            </a:extLst>
          </p:cNvPr>
          <p:cNvPicPr>
            <a:picLocks noChangeAspect="1"/>
          </p:cNvPicPr>
          <p:nvPr/>
        </p:nvPicPr>
        <p:blipFill>
          <a:blip r:embed="rId7"/>
          <a:stretch>
            <a:fillRect/>
          </a:stretch>
        </p:blipFill>
        <p:spPr>
          <a:xfrm>
            <a:off x="10908605" y="5653438"/>
            <a:ext cx="1050537" cy="964428"/>
          </a:xfrm>
          <a:prstGeom prst="rect">
            <a:avLst/>
          </a:prstGeom>
        </p:spPr>
      </p:pic>
      <p:pic>
        <p:nvPicPr>
          <p:cNvPr id="5" name="Online Media 4" descr="It’s Not A Crime To Be Different — Electric Umbrella x Hertfordshire Police (Official Video)">
            <a:hlinkClick r:id="" action="ppaction://media"/>
            <a:extLst>
              <a:ext uri="{FF2B5EF4-FFF2-40B4-BE49-F238E27FC236}">
                <a16:creationId xmlns:a16="http://schemas.microsoft.com/office/drawing/2014/main" id="{5E194C1C-C0C6-944A-E191-18A988B6E1FA}"/>
              </a:ext>
            </a:extLst>
          </p:cNvPr>
          <p:cNvPicPr>
            <a:picLocks noRot="1" noChangeAspect="1"/>
          </p:cNvPicPr>
          <p:nvPr>
            <a:videoFile r:link="rId1"/>
          </p:nvPr>
        </p:nvPicPr>
        <p:blipFill>
          <a:blip r:embed="rId8"/>
          <a:stretch>
            <a:fillRect/>
          </a:stretch>
        </p:blipFill>
        <p:spPr>
          <a:xfrm>
            <a:off x="961652" y="3103066"/>
            <a:ext cx="5494342" cy="3104303"/>
          </a:xfrm>
          <a:prstGeom prst="rect">
            <a:avLst/>
          </a:prstGeom>
        </p:spPr>
      </p:pic>
    </p:spTree>
    <p:extLst>
      <p:ext uri="{BB962C8B-B14F-4D97-AF65-F5344CB8AC3E}">
        <p14:creationId xmlns:p14="http://schemas.microsoft.com/office/powerpoint/2010/main" val="2239425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AD3C3-E9C1-5781-4864-3FD33C638E2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0410E06-AEFF-5F09-74C7-A6B9CF7A4337}"/>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20869DAB-78B5-E37A-025E-46679807DEC9}"/>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9A2985D6-FB32-5EA8-F16E-74C1F92E17F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6E2AFF0F-E80B-FC40-47A4-7159ACE81A86}"/>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32DF3E52-34C0-3877-10CA-885091A0CD01}"/>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3850BE68-AC71-E542-4332-168C5C79BCCC}"/>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NZ" dirty="0"/>
              <a:t>What is a “Hate Crime”? </a:t>
            </a:r>
          </a:p>
        </p:txBody>
      </p:sp>
    </p:spTree>
    <p:extLst>
      <p:ext uri="{BB962C8B-B14F-4D97-AF65-F5344CB8AC3E}">
        <p14:creationId xmlns:p14="http://schemas.microsoft.com/office/powerpoint/2010/main" val="4079897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D384B-753D-16B6-CE38-C335BDC0F20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D654EF2-E8E5-8F56-A6CB-6015F830F5B9}"/>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200D8224-2714-5BF2-789D-F9F4063CF4BE}"/>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161BDCF9-D89F-73A6-E5EC-F216A0E5D1C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B42EEF55-B27A-982B-B393-74BDB9974AB6}"/>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6A2C17AE-7E07-D855-3071-749A2A694824}"/>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45C51C99-00F3-7398-2CAA-419E48F7CF8E}"/>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NZ" i="1" dirty="0"/>
              <a:t>Any crime can be prosecuted as a Hate </a:t>
            </a:r>
            <a:r>
              <a:rPr lang="en-NZ" i="1" dirty="0" err="1"/>
              <a:t>Crimeif</a:t>
            </a:r>
            <a:r>
              <a:rPr lang="en-NZ" i="1" dirty="0"/>
              <a:t> the offender has either: demonstrated hostility based on race, religion, disability, sexual orientation or transgender identity. Or been motivated by hostility based on race, religion, disability, sexual orientation or transgender identity. Someone can be a victim of more than one type of hate crime.</a:t>
            </a:r>
          </a:p>
        </p:txBody>
      </p:sp>
    </p:spTree>
    <p:extLst>
      <p:ext uri="{BB962C8B-B14F-4D97-AF65-F5344CB8AC3E}">
        <p14:creationId xmlns:p14="http://schemas.microsoft.com/office/powerpoint/2010/main" val="59827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B1358-2AB2-3BC6-FB57-1FCD35BBA59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A68D41D-B575-1B15-EAAA-2FF2CA2A48F0}"/>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3BF87E17-B3EB-C161-4A3E-794EB16D246F}"/>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5B35DF95-C5EF-216B-0733-1AB19480E64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F5A996B9-8CD5-564B-F76B-1F49BE10C9A5}"/>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4F56E4A9-9E53-2556-81DD-AD7CA2CB6B27}"/>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A145AF81-BCA4-DD3D-B494-7E68F2B0311C}"/>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NZ" dirty="0"/>
              <a:t>Why do you think some people commit </a:t>
            </a:r>
            <a:br>
              <a:rPr lang="en-NZ" dirty="0"/>
            </a:br>
            <a:r>
              <a:rPr lang="en-NZ" dirty="0"/>
              <a:t>Hate Crimes?</a:t>
            </a:r>
          </a:p>
        </p:txBody>
      </p:sp>
    </p:spTree>
    <p:extLst>
      <p:ext uri="{BB962C8B-B14F-4D97-AF65-F5344CB8AC3E}">
        <p14:creationId xmlns:p14="http://schemas.microsoft.com/office/powerpoint/2010/main" val="1238517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3C5818-F4A6-E0F0-17B0-C4064A8CE29A}"/>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5BFAC29-F771-9C53-D233-5FCEC3A2C7FB}"/>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901921C9-6F68-496E-8421-B1E46A7767E4}"/>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DE416F49-6452-0062-BDAA-A798D4D3E77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B068D334-EABC-8680-07CF-1FCF4419EAB6}"/>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38E7B559-D0BF-DFF8-D048-22F5237390DB}"/>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935D2AB5-AE5C-1860-F6F7-0E2EC84EA56B}"/>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NZ" i="1" dirty="0"/>
              <a:t>Perhaps they’re influenced by others, perhaps they’re copying the behaviour of peers / family members who are discriminatory towards certain people because of who they are, perhaps they’ve been “taught to hate” due to their social situation.</a:t>
            </a:r>
          </a:p>
        </p:txBody>
      </p:sp>
    </p:spTree>
    <p:extLst>
      <p:ext uri="{BB962C8B-B14F-4D97-AF65-F5344CB8AC3E}">
        <p14:creationId xmlns:p14="http://schemas.microsoft.com/office/powerpoint/2010/main" val="2743629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EAE86E-04D4-1F11-20C3-5CB3A206A6E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B8314F7-7235-CBE3-2A60-60C998E09474}"/>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9F35590F-83C7-6526-A8C5-9328950EC302}"/>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C8CCCB90-C0E6-2784-C2FC-A477647EA82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46E2040A-CF1E-76DD-5CB9-E1758C03F428}"/>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04AF909C-1B44-2226-15AC-184D6408B924}"/>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C2F8AB30-F5F8-555C-1FCC-30060A92ED23}"/>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NZ" dirty="0"/>
              <a:t>Why do you think some Hate Crimes </a:t>
            </a:r>
            <a:br>
              <a:rPr lang="en-NZ" dirty="0"/>
            </a:br>
            <a:r>
              <a:rPr lang="en-NZ" dirty="0"/>
              <a:t>go unreported?</a:t>
            </a:r>
            <a:endParaRPr lang="en-NZ" i="1" dirty="0"/>
          </a:p>
        </p:txBody>
      </p:sp>
    </p:spTree>
    <p:extLst>
      <p:ext uri="{BB962C8B-B14F-4D97-AF65-F5344CB8AC3E}">
        <p14:creationId xmlns:p14="http://schemas.microsoft.com/office/powerpoint/2010/main" val="4272077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948AA-C2E8-4766-7023-0F0492F49C1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528E463A-F3AB-A4E5-FC74-347788BD6525}"/>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06C2BD4F-FC4E-DBF0-C49A-2EA435E96A5C}"/>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24CCC540-DA44-8762-2349-B2DB43A5B48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51347D80-EC6C-6A29-5C3D-CE0E30E8448C}"/>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562A7345-1072-31E1-4267-B778B5096706}"/>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67362807-AC56-9F2B-CEA2-4CC5A6861EDD}"/>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NZ" i="1" dirty="0"/>
              <a:t>What if the victim feels too scared to report it, </a:t>
            </a:r>
            <a:br>
              <a:rPr lang="en-NZ" i="1" dirty="0"/>
            </a:br>
            <a:r>
              <a:rPr lang="en-NZ" i="1" dirty="0"/>
              <a:t>in case the harassment gets worse? </a:t>
            </a:r>
            <a:br>
              <a:rPr lang="en-NZ" i="1" dirty="0"/>
            </a:br>
            <a:r>
              <a:rPr lang="en-NZ" i="1" dirty="0"/>
              <a:t>What if the victim physically isn’t able to report </a:t>
            </a:r>
            <a:br>
              <a:rPr lang="en-NZ" i="1" dirty="0"/>
            </a:br>
            <a:r>
              <a:rPr lang="en-NZ" i="1" dirty="0"/>
              <a:t>it as they’re pre-verbal? </a:t>
            </a:r>
            <a:br>
              <a:rPr lang="en-NZ" i="1" dirty="0"/>
            </a:br>
            <a:r>
              <a:rPr lang="en-NZ" i="1" dirty="0"/>
              <a:t>What if the victim doesn’t even realise that the harassment they’re experiencing is a hate crime? What if they just think there’s no point, </a:t>
            </a:r>
            <a:br>
              <a:rPr lang="en-NZ" i="1" dirty="0"/>
            </a:br>
            <a:r>
              <a:rPr lang="en-NZ" i="1" dirty="0"/>
              <a:t>as it won’t be taken seriously?</a:t>
            </a:r>
          </a:p>
        </p:txBody>
      </p:sp>
    </p:spTree>
    <p:extLst>
      <p:ext uri="{BB962C8B-B14F-4D97-AF65-F5344CB8AC3E}">
        <p14:creationId xmlns:p14="http://schemas.microsoft.com/office/powerpoint/2010/main" val="2939481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39329</TotalTime>
  <Words>927</Words>
  <Application>Microsoft Macintosh PowerPoint</Application>
  <PresentationFormat>Widescreen</PresentationFormat>
  <Paragraphs>97</Paragraphs>
  <Slides>17</Slides>
  <Notes>17</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Anton</vt:lpstr>
      <vt:lpstr>Arial</vt:lpstr>
      <vt:lpstr>Calibri</vt:lpstr>
      <vt:lpstr>Exo</vt:lpstr>
      <vt:lpstr>Exo Black</vt:lpstr>
      <vt:lpstr>Exo Medium</vt:lpstr>
      <vt:lpstr>Exo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Kayla Cranefield</dc:creator>
  <cp:lastModifiedBy>Kayla Cranefield</cp:lastModifiedBy>
  <cp:revision>26</cp:revision>
  <cp:lastPrinted>2025-10-10T07:06:27Z</cp:lastPrinted>
  <dcterms:created xsi:type="dcterms:W3CDTF">2025-07-30T21:32:52Z</dcterms:created>
  <dcterms:modified xsi:type="dcterms:W3CDTF">2025-10-10T07:06:37Z</dcterms:modified>
</cp:coreProperties>
</file>