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60" r:id="rId4"/>
    <p:sldId id="270" r:id="rId5"/>
    <p:sldId id="271" r:id="rId6"/>
    <p:sldId id="272" r:id="rId7"/>
    <p:sldId id="273" r:id="rId8"/>
    <p:sldId id="274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61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A2F"/>
    <a:srgbClr val="FAFAFA"/>
    <a:srgbClr val="EAEAEA"/>
    <a:srgbClr val="C8C8C8"/>
    <a:srgbClr val="1D1D1B"/>
    <a:srgbClr val="F5F5F5"/>
    <a:srgbClr val="464949"/>
    <a:srgbClr val="6C2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032"/>
    <p:restoredTop sz="82211"/>
  </p:normalViewPr>
  <p:slideViewPr>
    <p:cSldViewPr snapToGrid="0" showGuides="1">
      <p:cViewPr>
        <p:scale>
          <a:sx n="81" d="100"/>
          <a:sy n="81" d="100"/>
        </p:scale>
        <p:origin x="144" y="504"/>
      </p:cViewPr>
      <p:guideLst>
        <p:guide orient="horz" pos="1275"/>
        <p:guide pos="61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5" d="100"/>
        <a:sy n="6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2" d="100"/>
          <a:sy n="92" d="100"/>
        </p:scale>
        <p:origin x="2864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FFC6F-BABB-A645-86A0-244CDE5D0A39}" type="datetimeFigureOut">
              <a:rPr lang="en-US" smtClean="0"/>
              <a:t>10/9/25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B7312-A7E7-034D-8D8E-CA8160B13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9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ildline.org.uk/info-advice/bullying-abuse-safety/your-rights/discrimination-hate-crime-equality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bbc.co.uk/news/articles/cm218l7jm5xo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lice.uk/pu/contact-us/hate-crime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Exo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622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marL="171450" indent="-1714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NZ" sz="1100" b="0" i="0" dirty="0">
              <a:latin typeface="Exo Medium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35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=EoFOWriqfX8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10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02EBF-2DB6-84DD-D780-82671938C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255BF6-0D27-48BC-3F29-D7E284AC42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CFF327-4975-E34F-624D-470991DDDF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6C65B-77AF-2C85-C71C-2BFA57F07B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087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5A092-1FE2-BBAA-0829-D89FD5D6C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524474-652C-59E0-93D1-A911A05F83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625F0B-81B2-13D6-A981-83D671E6D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 a trusted adult!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CA5BD-454D-71BE-6D91-75E90FFF41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93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BCC3D-4606-1039-1571-4EA5AD96C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48631-1256-9E1C-1429-98A988CF7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D6AA9D-D81F-90AD-5316-EA7761EF83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“Hate Crime”? A criminal act (</a:t>
            </a:r>
            <a:r>
              <a:rPr lang="en-NZ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</a:t>
            </a:r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assault or destruction of property) that is motivated by prejudice and discrimination </a:t>
            </a:r>
          </a:p>
          <a:p>
            <a:pPr rtl="0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“This is crime which includes prejudice or discrimination…Hate Crime is where the person focuses on your: disability, race or ethnicity, religion or beliefs, sexual orientation, gender identity.” 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(www.childline.org.uk</a:t>
            </a:r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 </a:t>
            </a:r>
            <a:endParaRPr lang="en-NZ" b="0" dirty="0">
              <a:effectLst/>
            </a:endParaRP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you think of any examples? 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Antoine Semenyo</a:t>
            </a:r>
            <a:endParaRPr lang="en-NZ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you’re the victim of a hate incident or a hate crime, or you see someone else being victimised, what should you do? The lyrics of our song tell you: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1A94F-BD91-90C4-F69C-347A3503E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39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532EE-F4CF-4B9A-E317-825A89221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C4DF3E-4DD5-63CE-14AE-F1F6382A1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302518-E3B8-44F7-6314-65DF89E73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 a trusted adult</a:t>
            </a: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it’s an emergency, phone 999</a:t>
            </a:r>
          </a:p>
          <a:p>
            <a:pPr rtl="0" fontAlgn="base"/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it’s not an emergency phone 101</a:t>
            </a:r>
          </a:p>
          <a:p>
            <a:r>
              <a:rPr lang="en-NZ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 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Report it online</a:t>
            </a:r>
            <a:r>
              <a:rPr lang="en-NZ" sz="1200" b="0" i="0" u="sng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NZ" dirty="0">
                <a:hlinkClick r:id="rId3"/>
              </a:rPr>
              <a:t>https://www.police.uk/pu/contact-us/hate-crime/</a:t>
            </a:r>
            <a:r>
              <a:rPr lang="en-NZ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05A1C2-9526-D1D8-110B-881D28D0DB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779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68619-86A6-4199-A5B6-00105BFAB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04232E-5104-4FE4-4319-5A6F5A6411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D08B3FE-94C6-4FAF-5070-30B556D92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4648200" cy="3600450"/>
          </a:xfrm>
        </p:spPr>
        <p:txBody>
          <a:bodyPr/>
          <a:lstStyle/>
          <a:p>
            <a:pPr rtl="0" fontAlgn="base"/>
            <a:endParaRPr lang="en-NZ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2BFA6-86E1-E591-96F7-DBDE01ECBB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221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B7312-A7E7-034D-8D8E-CA8160B1381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04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20A6-3F1A-63F2-54F3-D5A84ED596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6C3756-796B-38A3-650D-A833ED6EC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6A1D1-F88A-0580-77DB-7CFDF9B061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C01194-A301-E147-BD7F-0CDD649E9A6B}" type="datetime1">
              <a:rPr lang="en-NZ" smtClean="0"/>
              <a:t>09/10/2025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288130-B1C8-BFB3-9E56-D7A4BB43A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B4B6-D9CA-879D-9E29-16F6C4BE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4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BC58EF-0C2E-50E5-C05B-9517DDAFC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9BE189-A4C1-04D1-2553-F4CF7A13D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1D43D2-4015-9FD2-4456-2637B7A689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FEBD71-23B5-144A-95D7-D8E014A08561}" type="datetime1">
              <a:rPr lang="en-NZ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4A6BA-68BF-24DA-EB5B-A53D6B01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4EF7-0EAF-376A-945A-A5BA52AF4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02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3A04C0-C83B-4351-B449-072BC451C7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2AA152-72DE-268B-79F4-5D0EF2AE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951C5-14B8-3326-B04B-21B97391DD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A09F75-6623-2D43-9357-BD1FD1FEB9E8}" type="datetime1">
              <a:rPr lang="en-NZ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FEE4-7AB0-ED4D-915A-F56493C8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DB00C-A675-192B-408B-77E4E0199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44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99E44-098C-4EC1-05F3-71537DE0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B26B03-28D1-1040-AC6B-6437664F37EE}" type="datetime1">
              <a:rPr lang="en-NZ" smtClean="0"/>
              <a:t>09/10/2025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91D73-6BF4-2BB7-0DEA-9F75B0834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D5E2A-EDB1-9E0E-9F2E-7B69DB13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377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61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62FCA-491C-0429-1C59-798CAA4D2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8A2122-EEC9-81AD-703B-AC662890C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50198-8F73-B6CA-E978-F1593A668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54A3CD-2B8B-0447-BA13-CBEC69C79F77}" type="datetime1">
              <a:rPr lang="en-NZ" smtClean="0"/>
              <a:t>10/10/2025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083ED-21DC-71F5-2E37-4EAA306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60A2B-A526-33F3-4271-C7128E6C1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AD1A6-98A2-2EB2-3923-2B7036022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94342-A651-73E3-F0CF-B7A3E895A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AF8A7-2DDC-3430-4FE4-C58C8C0AF8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9DA05-8C7D-FA86-33C3-9FB6FBBC33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6D5C73-3CE3-754D-B18E-F2BBB228EB3E}" type="datetime1">
              <a:rPr lang="en-NZ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FEFC05-215C-F40B-8917-AAD43ED4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733682-5CAB-6FF6-8F35-63BA4354D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1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68B6F-AF77-B943-E441-6EC7CDFC1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EEF44C-C173-C7BF-CF04-E6C1CC58C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24016-E7C8-F81A-C5CA-8E75C35622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3B389-9948-E926-CF76-302F488F5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DB459E-402F-DF96-38F2-E9CE601AE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A71FC6-9B91-CABD-EC63-71F7A113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9B76C4D-8D3E-6346-AF63-AB7AF0995063}" type="datetime1">
              <a:rPr lang="en-NZ" smtClean="0"/>
              <a:t>10/10/2025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6EECB8-1735-687F-0087-358BF238E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0C2E89-463A-E69B-8D3F-CE5FD930F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08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747543-4298-A7C5-FA18-E15518465F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D4B648-6C9B-1B4F-994F-8DF154962EDF}" type="datetime1">
              <a:rPr lang="en-NZ" smtClean="0"/>
              <a:t>10/10/2025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2553E-7D54-7B51-C46A-DBBE9DA0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910DC2-46E3-4D54-F996-CDCD1370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E7BA3A-7A48-9F55-8208-FE8B27A1EA00}"/>
              </a:ext>
            </a:extLst>
          </p:cNvPr>
          <p:cNvSpPr txBox="1">
            <a:spLocks/>
          </p:cNvSpPr>
          <p:nvPr userDrawn="1"/>
        </p:nvSpPr>
        <p:spPr>
          <a:xfrm>
            <a:off x="879090" y="1445652"/>
            <a:ext cx="4836160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Identity &amp; Difference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FA1CDF2-2A2E-E6D3-2A5D-455E351CE02D}"/>
              </a:ext>
            </a:extLst>
          </p:cNvPr>
          <p:cNvSpPr txBox="1">
            <a:spLocks/>
          </p:cNvSpPr>
          <p:nvPr userDrawn="1"/>
        </p:nvSpPr>
        <p:spPr>
          <a:xfrm>
            <a:off x="1240613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Autumn: Term One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60B077-531C-3B0D-2CD6-0FB7DE433E76}"/>
              </a:ext>
            </a:extLst>
          </p:cNvPr>
          <p:cNvSpPr txBox="1">
            <a:spLocks/>
          </p:cNvSpPr>
          <p:nvPr userDrawn="1"/>
        </p:nvSpPr>
        <p:spPr>
          <a:xfrm>
            <a:off x="879090" y="2375332"/>
            <a:ext cx="6384471" cy="1556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NZ" sz="2400" dirty="0"/>
              <a:t>Exploring how everyone is unique,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dismantling the idea of “normal”, </a:t>
            </a:r>
          </a:p>
          <a:p>
            <a:pPr>
              <a:lnSpc>
                <a:spcPct val="100000"/>
              </a:lnSpc>
            </a:pPr>
            <a:r>
              <a:rPr lang="en-NZ" sz="2400" dirty="0"/>
              <a:t>and building confidence in being yourself.</a:t>
            </a:r>
            <a:endParaRPr lang="en-US" sz="2400" b="1" dirty="0">
              <a:latin typeface="Exo SemiBold" pitchFamily="2" charset="77"/>
            </a:endParaRPr>
          </a:p>
        </p:txBody>
      </p:sp>
      <p:pic>
        <p:nvPicPr>
          <p:cNvPr id="9" name="Graphic 8" descr="Leaf with solid fill">
            <a:extLst>
              <a:ext uri="{FF2B5EF4-FFF2-40B4-BE49-F238E27FC236}">
                <a16:creationId xmlns:a16="http://schemas.microsoft.com/office/drawing/2014/main" id="{7B49318C-ED3B-A728-0EBA-23F1CAABE0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6690" y="1011526"/>
            <a:ext cx="289957" cy="289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6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1B376FF-B1F2-AE91-7DD8-C3F8480930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F657AD-2245-3F44-88F5-1470C1B37AEA}" type="datetime1">
              <a:rPr lang="en-NZ" smtClean="0"/>
              <a:t>10/10/2025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9D4566-2F2E-29E3-AFAA-F974203A0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06C3B-9A68-7023-B494-069E89335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68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8BF62-9905-5D06-2AB5-135A0C581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234DA-9A8C-23F3-66F4-DFB39BB04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AD1150-AEA1-B120-F0CB-2F53E3E246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3C371-9631-4103-4DC7-76C3FC8C2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21CB56-F68A-E84F-99B9-E44E738B7337}" type="datetime1">
              <a:rPr lang="en-NZ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D729EE-6F5F-99AB-910D-1A7B149E7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B7C72F-0208-2890-C29F-3CFB58DAA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8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A04F0-365A-9050-EDEA-F21861F74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729ECF-01AD-B714-8C45-C2D6790CE6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F5148F-1E0C-2081-09C1-4E78B28A4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9B4653-DFF2-D731-213C-056C2AA0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DB78DA-9055-744E-8C03-5E8674352E62}" type="datetime1">
              <a:rPr lang="en-NZ" smtClean="0"/>
              <a:t>10/10/2025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A8BF30-A334-3014-B52A-A45D73CE3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Electric Umbrella  |  page: 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07C07-5514-FA52-1262-87AE79A49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51669D-741F-8B4D-B67C-352511726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744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5EBE0-2CE3-C44C-547A-8D2164F86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2B45E-C758-71F9-E2DE-4FC9E3562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96BC0-A73B-F68F-4867-D713DEC6D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solidFill>
            <a:srgbClr val="F5F5F5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64949"/>
                </a:solidFill>
                <a:latin typeface="Exo" pitchFamily="2" charset="77"/>
              </a:defRPr>
            </a:lvl1pPr>
          </a:lstStyle>
          <a:p>
            <a:r>
              <a:rPr lang="en-US" dirty="0"/>
              <a:t>Electric Umbrella  |  page: 3</a:t>
            </a:r>
          </a:p>
        </p:txBody>
      </p:sp>
    </p:spTree>
    <p:extLst>
      <p:ext uri="{BB962C8B-B14F-4D97-AF65-F5344CB8AC3E}">
        <p14:creationId xmlns:p14="http://schemas.microsoft.com/office/powerpoint/2010/main" val="215943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nton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xo Medium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oFOWriqfX8?feature=oembed" TargetMode="Externa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5EF79EF-7912-B93B-D5CA-2EE60E3725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A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319EFA-B495-609D-ACAA-4AA021D0C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55" y="827467"/>
            <a:ext cx="5203065" cy="520306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227FAA2-4F26-D4A9-4BF7-3C2E6E069A00}"/>
              </a:ext>
            </a:extLst>
          </p:cNvPr>
          <p:cNvSpPr txBox="1">
            <a:spLocks/>
          </p:cNvSpPr>
          <p:nvPr/>
        </p:nvSpPr>
        <p:spPr>
          <a:xfrm>
            <a:off x="5718220" y="2221314"/>
            <a:ext cx="3612479" cy="14823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It’s Not a Crime </a:t>
            </a:r>
            <a:br>
              <a:rPr lang="en-NZ" dirty="0"/>
            </a:br>
            <a:r>
              <a:rPr lang="en-NZ" dirty="0"/>
              <a:t>to be Different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E5B4C2B7-6A2D-D850-E3A1-3E1ACCE51BD5}"/>
              </a:ext>
            </a:extLst>
          </p:cNvPr>
          <p:cNvSpPr txBox="1">
            <a:spLocks/>
          </p:cNvSpPr>
          <p:nvPr/>
        </p:nvSpPr>
        <p:spPr>
          <a:xfrm>
            <a:off x="5718220" y="3703672"/>
            <a:ext cx="5035849" cy="797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NZ" sz="2400" dirty="0"/>
              <a:t>Resources for:</a:t>
            </a:r>
            <a:br>
              <a:rPr lang="en-NZ" sz="2400" dirty="0"/>
            </a:br>
            <a:r>
              <a:rPr lang="en-NZ" sz="2400" dirty="0"/>
              <a:t>Upper Key Stage 2 (Years 5 and 6)</a:t>
            </a:r>
            <a:endParaRPr lang="en-US" sz="2400" dirty="0">
              <a:latin typeface="Ex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82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E7F526-C170-D938-7A3F-6183FFAD98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17604-B08C-68DE-C0FF-FEABF979B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6F716C1-06A0-228F-B8FC-D888D306A6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F1CE69-745D-48A0-9257-342AB00EADBA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Thinking About Identity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D34CF39E-ED6B-58D0-E3CD-1D4FC268BAC2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2F4E2BF-ADB8-D812-2C03-830EDFE9310E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309880" cy="3860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00000"/>
              </a:lnSpc>
              <a:spcAft>
                <a:spcPts val="1000"/>
              </a:spcAft>
            </a:pPr>
            <a:r>
              <a:rPr lang="en-NZ" dirty="0"/>
              <a:t>What makes you, you? </a:t>
            </a:r>
            <a:br>
              <a:rPr lang="en-NZ" dirty="0"/>
            </a:br>
            <a:r>
              <a:rPr lang="en-NZ" dirty="0"/>
              <a:t>What makes your friends “them”? </a:t>
            </a:r>
          </a:p>
          <a:p>
            <a:pPr fontAlgn="base">
              <a:lnSpc>
                <a:spcPct val="100000"/>
              </a:lnSpc>
              <a:spcAft>
                <a:spcPts val="1000"/>
              </a:spcAft>
            </a:pPr>
            <a:r>
              <a:rPr lang="en-NZ" dirty="0"/>
              <a:t>Are there any similarities? Any differences? </a:t>
            </a:r>
            <a:br>
              <a:rPr lang="en-NZ" dirty="0"/>
            </a:br>
            <a:r>
              <a:rPr lang="en-NZ" dirty="0"/>
              <a:t>Do the differences stop you being friends? </a:t>
            </a:r>
          </a:p>
        </p:txBody>
      </p:sp>
    </p:spTree>
    <p:extLst>
      <p:ext uri="{BB962C8B-B14F-4D97-AF65-F5344CB8AC3E}">
        <p14:creationId xmlns:p14="http://schemas.microsoft.com/office/powerpoint/2010/main" val="185204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46A6B-C44A-F86C-54FA-ED7B0C410F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5937D1-CA06-1517-507C-791F1CCE1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3" name="Graphic 2" descr="Video camera with solid fill">
            <a:extLst>
              <a:ext uri="{FF2B5EF4-FFF2-40B4-BE49-F238E27FC236}">
                <a16:creationId xmlns:a16="http://schemas.microsoft.com/office/drawing/2014/main" id="{3DFC18D3-7F10-E34D-B625-266F903458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1652" y="983609"/>
            <a:ext cx="317873" cy="317873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DE713B0-E58B-28C2-E640-A4686513C217}"/>
              </a:ext>
            </a:extLst>
          </p:cNvPr>
          <p:cNvSpPr txBox="1">
            <a:spLocks/>
          </p:cNvSpPr>
          <p:nvPr/>
        </p:nvSpPr>
        <p:spPr>
          <a:xfrm>
            <a:off x="879090" y="1445652"/>
            <a:ext cx="7300176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Watch the Video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718A2C54-45E1-9388-C68C-216F0099983D}"/>
              </a:ext>
            </a:extLst>
          </p:cNvPr>
          <p:cNvSpPr txBox="1">
            <a:spLocks/>
          </p:cNvSpPr>
          <p:nvPr/>
        </p:nvSpPr>
        <p:spPr>
          <a:xfrm>
            <a:off x="132644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Video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F6AF7B7-1EF9-1987-E3AD-0A08AEE1D78F}"/>
              </a:ext>
            </a:extLst>
          </p:cNvPr>
          <p:cNvSpPr txBox="1">
            <a:spLocks/>
          </p:cNvSpPr>
          <p:nvPr/>
        </p:nvSpPr>
        <p:spPr>
          <a:xfrm>
            <a:off x="879090" y="2375332"/>
            <a:ext cx="7896920" cy="4834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sz="2400" dirty="0">
                <a:latin typeface="Exo" pitchFamily="2" charset="77"/>
              </a:rPr>
              <a:t>Co-created with Hertfordshire Police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B0154D-63C0-BC53-BBF0-7B183991E6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Online Media 4" descr="It’s Not A Crime To Be Different — Electric Umbrella x Hertfordshire Police (Official Video)">
            <a:hlinkClick r:id="" action="ppaction://media"/>
            <a:extLst>
              <a:ext uri="{FF2B5EF4-FFF2-40B4-BE49-F238E27FC236}">
                <a16:creationId xmlns:a16="http://schemas.microsoft.com/office/drawing/2014/main" id="{5E194C1C-C0C6-944A-E191-18A988B6E1F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8"/>
          <a:stretch>
            <a:fillRect/>
          </a:stretch>
        </p:blipFill>
        <p:spPr>
          <a:xfrm>
            <a:off x="961652" y="3103066"/>
            <a:ext cx="5494342" cy="310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2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93CC0-D750-30A8-622E-1F6188415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149F92-0E01-0DFB-D2F2-541E841D6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CF0816-A459-8C7A-CFE1-6504C8C30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240BFD88-BB96-BDF3-8182-6DF4D57265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9941BC0-A89A-7433-140E-6EFF594ED4F3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Thinking About Identity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1C766A6A-E9DD-AA33-A746-030DB71049B8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D666FB2-B989-EDE2-2ABA-1B96693EEFEF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42425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Did you notice any differences between the people featured? </a:t>
            </a:r>
          </a:p>
          <a:p>
            <a:pPr fontAlgn="base"/>
            <a:r>
              <a:rPr lang="en-NZ" dirty="0"/>
              <a:t>Some of the people have been treated unkindly and unfairly, why do you think that is?</a:t>
            </a:r>
          </a:p>
          <a:p>
            <a:pPr fontAlgn="base"/>
            <a:r>
              <a:rPr lang="en-NZ" dirty="0"/>
              <a:t>How do you think that makes them feel? </a:t>
            </a:r>
          </a:p>
          <a:p>
            <a:pPr fontAlgn="base"/>
            <a:r>
              <a:rPr lang="en-NZ" dirty="0"/>
              <a:t>Has that ever happened to you? How did that make you feel?</a:t>
            </a:r>
          </a:p>
          <a:p>
            <a:pPr fontAlgn="base"/>
            <a:r>
              <a:rPr lang="en-NZ" dirty="0"/>
              <a:t>How can we encourage people to treat others with kindness?</a:t>
            </a:r>
          </a:p>
          <a:p>
            <a:pPr fontAlgn="base"/>
            <a:r>
              <a:rPr lang="en-NZ" dirty="0"/>
              <a:t>How can we help those who are treated unkindly because of who they are?</a:t>
            </a:r>
          </a:p>
        </p:txBody>
      </p:sp>
    </p:spTree>
    <p:extLst>
      <p:ext uri="{BB962C8B-B14F-4D97-AF65-F5344CB8AC3E}">
        <p14:creationId xmlns:p14="http://schemas.microsoft.com/office/powerpoint/2010/main" val="364511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5ECA1-D007-840D-8038-6F90DC759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4909BA-BBEE-CD97-5E62-C777D5BE7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CF10C5-EE6A-F67C-FB7F-59AEAE042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4E0F72CF-A372-208A-237C-36DE70D616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B5EE6B0-EDEB-29AE-CAA3-906561BBA8EE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Let’s Look at the Lyrics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82FEFE61-6719-4CE4-2642-4E8C5D259044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E4A085F8-9D42-DCFE-71DC-6D96648B95D1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b="1" i="1" dirty="0">
                <a:latin typeface="Exo" pitchFamily="2" charset="77"/>
              </a:rPr>
              <a:t>“It’s not okay to say nothing, even though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it’s hard.” </a:t>
            </a:r>
            <a:r>
              <a:rPr lang="en-NZ" dirty="0"/>
              <a:t>- What do you think that means? </a:t>
            </a:r>
            <a:endParaRPr lang="en-NZ" b="1" dirty="0"/>
          </a:p>
          <a:p>
            <a:pPr fontAlgn="base"/>
            <a:r>
              <a:rPr lang="en-NZ" dirty="0"/>
              <a:t>What do you think you should do if you see </a:t>
            </a:r>
            <a:br>
              <a:rPr lang="en-NZ" dirty="0"/>
            </a:br>
            <a:r>
              <a:rPr lang="en-NZ" dirty="0"/>
              <a:t>or hear someone being treated unkindly </a:t>
            </a:r>
            <a:br>
              <a:rPr lang="en-NZ" dirty="0"/>
            </a:br>
            <a:r>
              <a:rPr lang="en-NZ" dirty="0"/>
              <a:t>because of </a:t>
            </a:r>
            <a:r>
              <a:rPr lang="en-NZ" b="1" i="1" dirty="0">
                <a:latin typeface="Exo" pitchFamily="2" charset="77"/>
              </a:rPr>
              <a:t>“how they look / who they love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the colour of their skin / how they speak / </a:t>
            </a:r>
            <a:br>
              <a:rPr lang="en-NZ" b="1" i="1" dirty="0">
                <a:latin typeface="Exo" pitchFamily="2" charset="77"/>
              </a:rPr>
            </a:br>
            <a:r>
              <a:rPr lang="en-NZ" b="1" i="1" dirty="0">
                <a:latin typeface="Exo" pitchFamily="2" charset="77"/>
              </a:rPr>
              <a:t>what religion they’re in”</a:t>
            </a:r>
            <a:r>
              <a:rPr lang="en-NZ" b="1" dirty="0"/>
              <a:t>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3864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AD3C3-E9C1-5781-4864-3FD33C638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410E06-AEFF-5F09-74C7-A6B9CF7A4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869DAB-78B5-E37A-025E-46679807D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A2985D6-FB32-5EA8-F16E-74C1F92E17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E2AFF0F-E80B-FC40-47A4-7159ACE81A86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2DF3E52-34C0-3877-10CA-885091A0CD01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850BE68-AC71-E542-4332-168C5C79BCCC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NZ" dirty="0"/>
              <a:t>What is a “Hate Crime”? </a:t>
            </a:r>
          </a:p>
          <a:p>
            <a:pPr fontAlgn="base"/>
            <a:r>
              <a:rPr lang="en-NZ" dirty="0"/>
              <a:t>Can you think of any examples? </a:t>
            </a:r>
          </a:p>
          <a:p>
            <a:pPr fontAlgn="base"/>
            <a:r>
              <a:rPr lang="en-NZ" dirty="0"/>
              <a:t>If you’re the victim of a hate incident or a hate crime, or you see someone else being victimised, what should you do? The lyrics of our song tell you…</a:t>
            </a:r>
          </a:p>
        </p:txBody>
      </p:sp>
    </p:spTree>
    <p:extLst>
      <p:ext uri="{BB962C8B-B14F-4D97-AF65-F5344CB8AC3E}">
        <p14:creationId xmlns:p14="http://schemas.microsoft.com/office/powerpoint/2010/main" val="40798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B1358-2AB2-3BC6-FB57-1FCD35BBA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68D41D-B575-1B15-EAAA-2FF2CA2A4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F87E17-B3EB-C161-4A3E-794EB16D2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5B35DF95-C5EF-216B-0733-1AB19480E6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5A996B9-8CD5-564B-F76B-1F49BE10C9A5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7494449" cy="79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NZ" dirty="0"/>
              <a:t>Hate Crimes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4F56E4A9-9E53-2556-81DD-AD7CA2CB6B27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A145AF81-BCA4-DD3D-B494-7E68F2B0311C}"/>
              </a:ext>
            </a:extLst>
          </p:cNvPr>
          <p:cNvSpPr txBox="1">
            <a:spLocks/>
          </p:cNvSpPr>
          <p:nvPr/>
        </p:nvSpPr>
        <p:spPr>
          <a:xfrm>
            <a:off x="879090" y="2375331"/>
            <a:ext cx="8789566" cy="31941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NZ" b="1" i="1" dirty="0">
                <a:latin typeface="Exo" pitchFamily="2" charset="77"/>
              </a:rPr>
              <a:t>“If you see or feel something like it, don't you ignore it (REPORT IT)!” </a:t>
            </a:r>
          </a:p>
          <a:p>
            <a:pPr fontAlgn="base"/>
            <a:r>
              <a:rPr lang="en-NZ" dirty="0"/>
              <a:t>👩‍🏫 Tell a trusted adult</a:t>
            </a:r>
          </a:p>
          <a:p>
            <a:pPr fontAlgn="base"/>
            <a:r>
              <a:rPr lang="en-NZ" dirty="0"/>
              <a:t>☎️ If it’s an emergency, phone 999</a:t>
            </a:r>
          </a:p>
          <a:p>
            <a:pPr fontAlgn="base"/>
            <a:r>
              <a:rPr lang="en-NZ" dirty="0"/>
              <a:t>📞 If it’s not an emergency phone 101</a:t>
            </a:r>
          </a:p>
          <a:p>
            <a:pPr fontAlgn="base"/>
            <a:r>
              <a:rPr lang="en-NZ" dirty="0"/>
              <a:t>🌐 Or report it online</a:t>
            </a:r>
          </a:p>
        </p:txBody>
      </p:sp>
    </p:spTree>
    <p:extLst>
      <p:ext uri="{BB962C8B-B14F-4D97-AF65-F5344CB8AC3E}">
        <p14:creationId xmlns:p14="http://schemas.microsoft.com/office/powerpoint/2010/main" val="123851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1FD0D-C4FB-D52C-7392-378D94B22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EE15E2-DD7D-C720-4AFE-D9A1C5649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5638" y="-37579"/>
            <a:ext cx="2065151" cy="6939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D08819-5080-6DA2-94B3-39B3E3C11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8605" y="5653438"/>
            <a:ext cx="1050537" cy="964428"/>
          </a:xfrm>
          <a:prstGeom prst="rect">
            <a:avLst/>
          </a:prstGeom>
        </p:spPr>
      </p:pic>
      <p:pic>
        <p:nvPicPr>
          <p:cNvPr id="5" name="Graphic 4" descr="Chat with solid fill">
            <a:extLst>
              <a:ext uri="{FF2B5EF4-FFF2-40B4-BE49-F238E27FC236}">
                <a16:creationId xmlns:a16="http://schemas.microsoft.com/office/drawing/2014/main" id="{95BDE0C4-B6D5-35BC-CC4C-46D8D3A7C9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521" y="983044"/>
            <a:ext cx="375916" cy="37591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3D7BC8C0-8384-CF24-1D56-BAA8AC2323DF}"/>
              </a:ext>
            </a:extLst>
          </p:cNvPr>
          <p:cNvSpPr txBox="1">
            <a:spLocks/>
          </p:cNvSpPr>
          <p:nvPr/>
        </p:nvSpPr>
        <p:spPr>
          <a:xfrm>
            <a:off x="879089" y="1445652"/>
            <a:ext cx="8091490" cy="1045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ton" pitchFamily="2" charset="77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NZ" dirty="0"/>
              <a:t>How do you think we can help to </a:t>
            </a:r>
            <a:r>
              <a:rPr lang="en-NZ" b="1" dirty="0"/>
              <a:t>CREATE</a:t>
            </a:r>
            <a:r>
              <a:rPr lang="en-NZ" dirty="0"/>
              <a:t> a society where everyone is made to feel welcome and safe?</a:t>
            </a:r>
            <a:endParaRPr lang="en-US" dirty="0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E3F70EAB-6CFB-8F2E-F85D-EFB26029D08D}"/>
              </a:ext>
            </a:extLst>
          </p:cNvPr>
          <p:cNvSpPr txBox="1">
            <a:spLocks/>
          </p:cNvSpPr>
          <p:nvPr/>
        </p:nvSpPr>
        <p:spPr>
          <a:xfrm>
            <a:off x="1376098" y="991785"/>
            <a:ext cx="2508886" cy="421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Exo" pitchFamily="2" charset="77"/>
              </a:rPr>
              <a:t>Discussion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58B055E-F62D-6728-AE99-6994AE56D07D}"/>
              </a:ext>
            </a:extLst>
          </p:cNvPr>
          <p:cNvSpPr txBox="1">
            <a:spLocks/>
          </p:cNvSpPr>
          <p:nvPr/>
        </p:nvSpPr>
        <p:spPr>
          <a:xfrm>
            <a:off x="879089" y="2485692"/>
            <a:ext cx="8800939" cy="39308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Exo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NZ" sz="3300" dirty="0">
                <a:latin typeface="Exo Black" pitchFamily="2" charset="77"/>
              </a:rPr>
              <a:t>C</a:t>
            </a:r>
            <a:r>
              <a:rPr lang="en-NZ" dirty="0"/>
              <a:t>elebrate your own uniqueness.</a:t>
            </a:r>
          </a:p>
          <a:p>
            <a:pPr>
              <a:lnSpc>
                <a:spcPct val="110000"/>
              </a:lnSpc>
            </a:pPr>
            <a:r>
              <a:rPr lang="en-NZ" sz="3300" dirty="0">
                <a:latin typeface="Exo Black" pitchFamily="2" charset="77"/>
              </a:rPr>
              <a:t>R</a:t>
            </a:r>
            <a:r>
              <a:rPr lang="en-NZ" dirty="0"/>
              <a:t>espect other people’s views and situation.</a:t>
            </a:r>
          </a:p>
          <a:p>
            <a:pPr>
              <a:lnSpc>
                <a:spcPct val="110000"/>
              </a:lnSpc>
            </a:pPr>
            <a:r>
              <a:rPr lang="en-NZ" sz="3300" dirty="0">
                <a:latin typeface="Exo Black" pitchFamily="2" charset="77"/>
              </a:rPr>
              <a:t>E</a:t>
            </a:r>
            <a:r>
              <a:rPr lang="en-NZ" dirty="0"/>
              <a:t>ducate yourself about differences, so they don’t seem scary.</a:t>
            </a:r>
          </a:p>
          <a:p>
            <a:pPr>
              <a:lnSpc>
                <a:spcPct val="110000"/>
              </a:lnSpc>
            </a:pPr>
            <a:r>
              <a:rPr lang="en-NZ" sz="3300" dirty="0">
                <a:latin typeface="Exo Black" pitchFamily="2" charset="77"/>
              </a:rPr>
              <a:t>A</a:t>
            </a:r>
            <a:r>
              <a:rPr lang="en-NZ" dirty="0"/>
              <a:t>ccept and include people for who they are.</a:t>
            </a:r>
          </a:p>
          <a:p>
            <a:pPr>
              <a:lnSpc>
                <a:spcPct val="110000"/>
              </a:lnSpc>
            </a:pPr>
            <a:r>
              <a:rPr lang="en-NZ" sz="3300" dirty="0">
                <a:latin typeface="Exo Black" pitchFamily="2" charset="77"/>
              </a:rPr>
              <a:t>T</a:t>
            </a:r>
            <a:r>
              <a:rPr lang="en-NZ" dirty="0"/>
              <a:t>ell a trusted adult about any prejudicial behaviour </a:t>
            </a:r>
            <a:br>
              <a:rPr lang="en-NZ" dirty="0"/>
            </a:br>
            <a:r>
              <a:rPr lang="en-NZ" dirty="0"/>
              <a:t>that you witness.</a:t>
            </a:r>
          </a:p>
          <a:p>
            <a:pPr>
              <a:lnSpc>
                <a:spcPct val="110000"/>
              </a:lnSpc>
            </a:pPr>
            <a:r>
              <a:rPr lang="en-NZ" sz="3400" dirty="0">
                <a:latin typeface="Exo Black" pitchFamily="2" charset="77"/>
              </a:rPr>
              <a:t>E</a:t>
            </a:r>
            <a:r>
              <a:rPr lang="en-NZ" dirty="0"/>
              <a:t>ncourage others to be “Acceptance Ambassadors” </a:t>
            </a:r>
            <a:br>
              <a:rPr lang="en-NZ" dirty="0"/>
            </a:br>
            <a:r>
              <a:rPr lang="en-NZ" dirty="0"/>
              <a:t>by standing up for those in need.</a:t>
            </a:r>
          </a:p>
        </p:txBody>
      </p:sp>
    </p:spTree>
    <p:extLst>
      <p:ext uri="{BB962C8B-B14F-4D97-AF65-F5344CB8AC3E}">
        <p14:creationId xmlns:p14="http://schemas.microsoft.com/office/powerpoint/2010/main" val="2176094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A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AD714FD-B139-EB54-C5AF-4D471EB094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2014" y="1492539"/>
            <a:ext cx="4207091" cy="38729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7D6386E6-AC9D-CBCE-F26D-FA14599DE46B}"/>
              </a:ext>
            </a:extLst>
          </p:cNvPr>
          <p:cNvGrpSpPr/>
          <p:nvPr/>
        </p:nvGrpSpPr>
        <p:grpSpPr>
          <a:xfrm>
            <a:off x="6941194" y="2835968"/>
            <a:ext cx="2755256" cy="1903754"/>
            <a:chOff x="6941194" y="2663440"/>
            <a:chExt cx="2755256" cy="1903754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65B20AF8-20BE-CA10-8839-22B09BE4F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41194" y="3413589"/>
              <a:ext cx="419100" cy="419100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DBDCAEB2-91B2-67FF-BB59-67DA67F73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941194" y="2663440"/>
              <a:ext cx="419100" cy="4191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65F9B014-70D6-1BC8-44B8-59D4EA9BD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941194" y="4148094"/>
              <a:ext cx="419100" cy="419100"/>
            </a:xfrm>
            <a:prstGeom prst="rect">
              <a:avLst/>
            </a:prstGeom>
          </p:spPr>
        </p:pic>
        <p:sp>
          <p:nvSpPr>
            <p:cNvPr id="12" name="Subtitle 2">
              <a:extLst>
                <a:ext uri="{FF2B5EF4-FFF2-40B4-BE49-F238E27FC236}">
                  <a16:creationId xmlns:a16="http://schemas.microsoft.com/office/drawing/2014/main" id="{A265ED1B-A916-5AB4-9712-BE387105CA3B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2709906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821B14A9-011E-9B16-5B9E-77250A43A70D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3429233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Electric Umbrella</a:t>
              </a: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7FDABF5A-1E4A-DC94-AC94-80D9818F50B5}"/>
                </a:ext>
              </a:extLst>
            </p:cNvPr>
            <p:cNvSpPr txBox="1">
              <a:spLocks/>
            </p:cNvSpPr>
            <p:nvPr/>
          </p:nvSpPr>
          <p:spPr>
            <a:xfrm>
              <a:off x="7442779" y="4163738"/>
              <a:ext cx="2253671" cy="37263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b="0" i="0" kern="1200">
                  <a:solidFill>
                    <a:schemeClr val="tx1"/>
                  </a:solidFill>
                  <a:latin typeface="Exo Medium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000" dirty="0"/>
                <a:t>@</a:t>
              </a:r>
              <a:r>
                <a:rPr lang="en-US" sz="2000" dirty="0" err="1"/>
                <a:t>ElectricBrolly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39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37127</TotalTime>
  <Words>585</Words>
  <Application>Microsoft Macintosh PowerPoint</Application>
  <PresentationFormat>Widescreen</PresentationFormat>
  <Paragraphs>63</Paragraphs>
  <Slides>9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Anton</vt:lpstr>
      <vt:lpstr>Arial</vt:lpstr>
      <vt:lpstr>Calibri</vt:lpstr>
      <vt:lpstr>Exo</vt:lpstr>
      <vt:lpstr>Exo Black</vt:lpstr>
      <vt:lpstr>Exo Medium</vt:lpstr>
      <vt:lpstr>Exo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Kayla Cranefield</dc:creator>
  <cp:lastModifiedBy>Kayla Cranefield</cp:lastModifiedBy>
  <cp:revision>24</cp:revision>
  <cp:lastPrinted>2025-10-10T07:07:34Z</cp:lastPrinted>
  <dcterms:created xsi:type="dcterms:W3CDTF">2025-07-30T21:32:52Z</dcterms:created>
  <dcterms:modified xsi:type="dcterms:W3CDTF">2025-10-10T07:07:44Z</dcterms:modified>
</cp:coreProperties>
</file>