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86" r:id="rId3"/>
    <p:sldId id="288" r:id="rId4"/>
    <p:sldId id="287" r:id="rId5"/>
    <p:sldId id="260" r:id="rId6"/>
    <p:sldId id="272" r:id="rId7"/>
    <p:sldId id="289" r:id="rId8"/>
    <p:sldId id="290" r:id="rId9"/>
    <p:sldId id="293" r:id="rId10"/>
    <p:sldId id="279" r:id="rId11"/>
    <p:sldId id="292" r:id="rId12"/>
    <p:sldId id="291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75" userDrawn="1">
          <p15:clr>
            <a:srgbClr val="A4A3A4"/>
          </p15:clr>
        </p15:guide>
        <p15:guide id="2" pos="61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A2F"/>
    <a:srgbClr val="FAFAFA"/>
    <a:srgbClr val="EAEAEA"/>
    <a:srgbClr val="C8C8C8"/>
    <a:srgbClr val="1D1D1B"/>
    <a:srgbClr val="F5F5F5"/>
    <a:srgbClr val="464949"/>
    <a:srgbClr val="6C2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178"/>
    <p:restoredTop sz="82177"/>
  </p:normalViewPr>
  <p:slideViewPr>
    <p:cSldViewPr snapToGrid="0" showGuides="1">
      <p:cViewPr varScale="1">
        <p:scale>
          <a:sx n="100" d="100"/>
          <a:sy n="100" d="100"/>
        </p:scale>
        <p:origin x="184" y="256"/>
      </p:cViewPr>
      <p:guideLst>
        <p:guide orient="horz" pos="1275"/>
        <p:guide pos="61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5" d="100"/>
        <a:sy n="6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92" d="100"/>
          <a:sy n="92" d="100"/>
        </p:scale>
        <p:origin x="2864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FFC6F-BABB-A645-86A0-244CDE5D0A39}" type="datetimeFigureOut">
              <a:rPr lang="en-US" smtClean="0"/>
              <a:t>10/8/25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B7312-A7E7-034D-8D8E-CA8160B13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29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ildline.org.uk/info-advice/bullying-abuse-safety/your-rights/discrimination-hate-crime-equality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olice.uk/pu/contact-us/hate-crime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Exo" pitchFamily="2" charset="77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622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D3399-0BCB-D932-7B6A-BADDB31D4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4575F6-16C0-82B5-462A-269C4E473F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4E68B1-E609-87D0-8FAC-3B2BB4F5C9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/>
            <a:endParaRPr lang="en-NZ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112743-02E2-127B-6A5D-2492BC8826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1315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4C557-D009-DC69-6FE3-84A599A8D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C8131D-8957-1C1D-9ED9-55415A8916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CCBE17-3F79-5C5F-09E1-0501B7B4F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/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“This is crime which includes prejudice or discrimination…Hate crime is where the person focuses on your: disability, race or ethnicity, religion or beliefs, sexual orientation, gender identity.” </a:t>
            </a:r>
            <a:r>
              <a:rPr lang="en-NZ" sz="1200" b="0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(www.childline.org.uk</a:t>
            </a:r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))</a:t>
            </a:r>
            <a:endParaRPr lang="en-NZ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8E62D-921F-3FB0-B5D4-F34D85253A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4212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C65D5-4B68-3D54-D6E6-45877D80D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4D72538-B8F9-0F83-29E5-3B473F3785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C98514-1D00-373C-6F40-2B8C72F8D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/>
            <a:r>
              <a:rPr lang="en-NZ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“If you see or feel something like it, don't you ignore it</a:t>
            </a:r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NZ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(REPORT IT)!”</a:t>
            </a:r>
            <a:endParaRPr lang="en-NZ" b="0" dirty="0">
              <a:effectLst/>
            </a:endParaRPr>
          </a:p>
          <a:p>
            <a:pPr rtl="0"/>
            <a:r>
              <a:rPr lang="en-NZ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It’s not ok to say nothing, even though it’s hard”</a:t>
            </a:r>
            <a:endParaRPr lang="en-NZ" b="0" dirty="0">
              <a:effectLst/>
            </a:endParaRPr>
          </a:p>
          <a:p>
            <a:pPr rtl="0" fontAlgn="base"/>
            <a:endParaRPr lang="en-NZ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fontAlgn="base"/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Tell a trusted adult</a:t>
            </a:r>
          </a:p>
          <a:p>
            <a:pPr rtl="0" fontAlgn="base"/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it’s an emergency, phone 999</a:t>
            </a:r>
          </a:p>
          <a:p>
            <a:pPr rtl="0" fontAlgn="base"/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it’s not an emergency phone 101</a:t>
            </a:r>
          </a:p>
          <a:p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 </a:t>
            </a:r>
            <a:r>
              <a:rPr lang="en-NZ" sz="1200" b="0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Report it online</a:t>
            </a:r>
            <a:endParaRPr lang="en-NZ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F40E19-206F-3918-9D02-EF83BE15AE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7650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042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35A84-8970-A290-7E2D-62DA6F658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FC9D42-BAD1-BED1-0EDD-3BCC12F3D5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E16537-39E6-A534-2DDD-408E759C3D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 fontAlgn="base"/>
            <a:endParaRPr lang="en-NZ" sz="1100" b="0" i="0" dirty="0">
              <a:latin typeface="Exo Medium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9C6906-D37F-49D4-A761-58EC6D7C18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1702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59522-A06E-E428-FBB8-D91592EB5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938AF1-02AD-543D-A7F8-C913A92476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86DF53-787E-67DC-6436-9F361C4E5E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 fontAlgn="base"/>
            <a:endParaRPr lang="en-NZ" sz="1100" b="0" i="0" dirty="0">
              <a:latin typeface="Exo Medium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F57927-354A-F874-EB49-A6E16C11F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61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CE676C-7B9A-4B39-3DFD-8C109CEE4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46D7CE-4F56-3ED0-E883-5F7195B72C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1CA3E9-40BF-6E4A-F49A-489A9855B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 fontAlgn="base"/>
            <a:endParaRPr lang="en-NZ" sz="1100" b="0" i="0" dirty="0">
              <a:latin typeface="Exo Medium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4A3133-5117-3C6A-84D1-500523A603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091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=EoFOWriqfX8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0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BCC3D-4606-1039-1571-4EA5AD96C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648631-1256-9E1C-1429-98A988CF7E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D6AA9D-D81F-90AD-5316-EA7761EF8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 fontAlgn="base"/>
            <a:endParaRPr lang="en-NZ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1A94F-BD91-90C4-F69C-347A3503E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439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A5E04-E332-E48A-5918-AB7924145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637D4D-686E-8825-FAF5-D1BD4205EE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3C3861-933F-8771-4BFB-3CA786D7E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 fontAlgn="base"/>
            <a:endParaRPr lang="en-NZ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1E0D68-1754-98CD-2F41-B619392085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32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E202DE-2641-1B29-7C86-F7317A308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FB96FB-386E-A0F8-72A9-5644C447F8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8A9625-0C9C-BA45-FA6F-8263AE984C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 fontAlgn="base"/>
            <a:endParaRPr lang="en-NZ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718209-8808-856F-2673-E02767C3B4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13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8541E5-746A-E188-EC37-E80E7D9FB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DC2A11-09E2-DF28-3461-87D878E4A6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8EDF4A-E199-F053-12EE-F82D14682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 fontAlgn="base"/>
            <a:endParaRPr lang="en-NZ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C084DD-7F81-FFAF-2E50-E8E8FA3017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273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520A6-3F1A-63F2-54F3-D5A84ED596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6C3756-796B-38A3-650D-A833ED6EC1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6A1D1-F88A-0580-77DB-7CFDF9B061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C01194-A301-E147-BD7F-0CDD649E9A6B}" type="datetime1">
              <a:rPr lang="en-NZ" smtClean="0"/>
              <a:t>08/10/2025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88130-B1C8-BFB3-9E56-D7A4BB43A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B4B6-D9CA-879D-9E29-16F6C4BE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44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C58EF-0C2E-50E5-C05B-9517DDAFC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9BE189-A4C1-04D1-2553-F4CF7A13D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D43D2-4015-9FD2-4456-2637B7A689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FEBD71-23B5-144A-95D7-D8E014A08561}" type="datetime1">
              <a:rPr lang="en-NZ" smtClean="0"/>
              <a:t>08/10/2025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A4A6BA-68BF-24DA-EB5B-A53D6B01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F4EF7-0EAF-376A-945A-A5BA52AF4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02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3A04C0-C83B-4351-B449-072BC451C7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2AA152-72DE-268B-79F4-5D0EF2AEF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951C5-14B8-3326-B04B-21B97391DD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A09F75-6623-2D43-9357-BD1FD1FEB9E8}" type="datetime1">
              <a:rPr lang="en-NZ" smtClean="0"/>
              <a:t>08/10/2025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1FEE4-7AB0-ED4D-915A-F56493C82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DB00C-A675-192B-408B-77E4E0199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449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99E44-098C-4EC1-05F3-71537DE036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B26B03-28D1-1040-AC6B-6437664F37EE}" type="datetime1">
              <a:rPr lang="en-NZ" smtClean="0"/>
              <a:t>08/10/2025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91D73-6BF4-2BB7-0DEA-9F75B0834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D5E2A-EDB1-9E0E-9F2E-7B69DB134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377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3" userDrawn="1">
          <p15:clr>
            <a:srgbClr val="FBAE40"/>
          </p15:clr>
        </p15:guide>
        <p15:guide id="2" pos="61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62FCA-491C-0429-1C59-798CAA4D2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8A2122-EEC9-81AD-703B-AC662890C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50198-8F73-B6CA-E978-F1593A6689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54A3CD-2B8B-0447-BA13-CBEC69C79F77}" type="datetime1">
              <a:rPr lang="en-NZ" smtClean="0"/>
              <a:t>08/10/2025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083ED-21DC-71F5-2E37-4EAA306E6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60A2B-A526-33F3-4271-C7128E6C1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403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AD1A6-98A2-2EB2-3923-2B7036022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94342-A651-73E3-F0CF-B7A3E895A1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BAF8A7-2DDC-3430-4FE4-C58C8C0AF8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9DA05-8C7D-FA86-33C3-9FB6FBBC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06D5C73-3CE3-754D-B18E-F2BBB228EB3E}" type="datetime1">
              <a:rPr lang="en-NZ" smtClean="0"/>
              <a:t>08/10/2025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FEFC05-215C-F40B-8917-AAD43ED4E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733682-5CAB-6FF6-8F35-63BA4354D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14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68B6F-AF77-B943-E441-6EC7CDFC1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EEF44C-C173-C7BF-CF04-E6C1CC58C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224016-E7C8-F81A-C5CA-8E75C35622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83B389-9948-E926-CF76-302F488F55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DB459E-402F-DF96-38F2-E9CE601AE1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A71FC6-9B91-CABD-EC63-71F7A1131B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B76C4D-8D3E-6346-AF63-AB7AF0995063}" type="datetime1">
              <a:rPr lang="en-NZ" smtClean="0"/>
              <a:t>08/10/2025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6EECB8-1735-687F-0087-358BF238E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0C2E89-463A-E69B-8D3F-CE5FD930F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8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747543-4298-A7C5-FA18-E15518465F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D4B648-6C9B-1B4F-994F-8DF154962EDF}" type="datetime1">
              <a:rPr lang="en-NZ" smtClean="0"/>
              <a:t>08/10/2025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62553E-7D54-7B51-C46A-DBBE9DA08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910DC2-46E3-4D54-F996-CDCD1370F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E7BA3A-7A48-9F55-8208-FE8B27A1EA00}"/>
              </a:ext>
            </a:extLst>
          </p:cNvPr>
          <p:cNvSpPr txBox="1">
            <a:spLocks/>
          </p:cNvSpPr>
          <p:nvPr userDrawn="1"/>
        </p:nvSpPr>
        <p:spPr>
          <a:xfrm>
            <a:off x="879090" y="1445652"/>
            <a:ext cx="483616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Identity &amp; Difference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CFA1CDF2-2A2E-E6D3-2A5D-455E351CE02D}"/>
              </a:ext>
            </a:extLst>
          </p:cNvPr>
          <p:cNvSpPr txBox="1">
            <a:spLocks/>
          </p:cNvSpPr>
          <p:nvPr userDrawn="1"/>
        </p:nvSpPr>
        <p:spPr>
          <a:xfrm>
            <a:off x="1240613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Autumn: Term One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D60B077-531C-3B0D-2CD6-0FB7DE433E76}"/>
              </a:ext>
            </a:extLst>
          </p:cNvPr>
          <p:cNvSpPr txBox="1">
            <a:spLocks/>
          </p:cNvSpPr>
          <p:nvPr userDrawn="1"/>
        </p:nvSpPr>
        <p:spPr>
          <a:xfrm>
            <a:off x="879090" y="2375332"/>
            <a:ext cx="6384471" cy="1556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NZ" sz="2400" dirty="0"/>
              <a:t>Exploring how everyone is unique, </a:t>
            </a:r>
          </a:p>
          <a:p>
            <a:pPr>
              <a:lnSpc>
                <a:spcPct val="100000"/>
              </a:lnSpc>
            </a:pPr>
            <a:r>
              <a:rPr lang="en-NZ" sz="2400" dirty="0"/>
              <a:t>dismantling the idea of “normal”, </a:t>
            </a:r>
          </a:p>
          <a:p>
            <a:pPr>
              <a:lnSpc>
                <a:spcPct val="100000"/>
              </a:lnSpc>
            </a:pPr>
            <a:r>
              <a:rPr lang="en-NZ" sz="2400" dirty="0"/>
              <a:t>and building confidence in being yourself.</a:t>
            </a:r>
            <a:endParaRPr lang="en-US" sz="2400" b="1" dirty="0">
              <a:latin typeface="Exo SemiBold" pitchFamily="2" charset="77"/>
            </a:endParaRPr>
          </a:p>
        </p:txBody>
      </p:sp>
      <p:pic>
        <p:nvPicPr>
          <p:cNvPr id="9" name="Graphic 8" descr="Leaf with solid fill">
            <a:extLst>
              <a:ext uri="{FF2B5EF4-FFF2-40B4-BE49-F238E27FC236}">
                <a16:creationId xmlns:a16="http://schemas.microsoft.com/office/drawing/2014/main" id="{7B49318C-ED3B-A728-0EBA-23F1CAABE0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690" y="1011526"/>
            <a:ext cx="289957" cy="28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6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B376FF-B1F2-AE91-7DD8-C3F8480930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F657AD-2245-3F44-88F5-1470C1B37AEA}" type="datetime1">
              <a:rPr lang="en-NZ" smtClean="0"/>
              <a:t>08/10/2025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9D4566-2F2E-29E3-AFAA-F974203A0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06C3B-9A68-7023-B494-069E8933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68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8BF62-9905-5D06-2AB5-135A0C581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234DA-9A8C-23F3-66F4-DFB39BB04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AD1150-AEA1-B120-F0CB-2F53E3E246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63C371-9631-4103-4DC7-76C3FC8C21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21CB56-F68A-E84F-99B9-E44E738B7337}" type="datetime1">
              <a:rPr lang="en-NZ" smtClean="0"/>
              <a:t>08/10/2025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D729EE-6F5F-99AB-910D-1A7B149E7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B7C72F-0208-2890-C29F-3CFB58DAA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48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A04F0-365A-9050-EDEA-F21861F74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729ECF-01AD-B714-8C45-C2D6790CE6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F5148F-1E0C-2081-09C1-4E78B28A4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9B4653-DFF2-D731-213C-056C2AA0E6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DB78DA-9055-744E-8C03-5E8674352E62}" type="datetime1">
              <a:rPr lang="en-NZ" smtClean="0"/>
              <a:t>08/10/2025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A8BF30-A334-3014-B52A-A45D73CE3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907C07-5514-FA52-1262-87AE79A49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744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95EBE0-2CE3-C44C-547A-8D2164F86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2B45E-C758-71F9-E2DE-4FC9E35629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96BC0-A73B-F68F-4867-D713DEC6D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solidFill>
            <a:srgbClr val="F5F5F5"/>
          </a:solidFill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64949"/>
                </a:solidFill>
                <a:latin typeface="Exo" pitchFamily="2" charset="77"/>
              </a:defRPr>
            </a:lvl1pPr>
          </a:lstStyle>
          <a:p>
            <a:r>
              <a:rPr lang="en-US" dirty="0"/>
              <a:t>Electric Umbrella  |  page: 3</a:t>
            </a:r>
          </a:p>
        </p:txBody>
      </p:sp>
    </p:spTree>
    <p:extLst>
      <p:ext uri="{BB962C8B-B14F-4D97-AF65-F5344CB8AC3E}">
        <p14:creationId xmlns:p14="http://schemas.microsoft.com/office/powerpoint/2010/main" val="215943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nton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mencap.org.uk/easyread/information-about-hate-crime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oFOWriqfX8?feature=oembed" TargetMode="Externa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5EF79EF-7912-B93B-D5CA-2EE60E3725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A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319EFA-B495-609D-ACAA-4AA021D0C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155" y="827467"/>
            <a:ext cx="5203065" cy="520306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227FAA2-4F26-D4A9-4BF7-3C2E6E069A00}"/>
              </a:ext>
            </a:extLst>
          </p:cNvPr>
          <p:cNvSpPr txBox="1">
            <a:spLocks/>
          </p:cNvSpPr>
          <p:nvPr/>
        </p:nvSpPr>
        <p:spPr>
          <a:xfrm>
            <a:off x="5718220" y="2221314"/>
            <a:ext cx="3612479" cy="1482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It’s Not a Crime </a:t>
            </a:r>
            <a:br>
              <a:rPr lang="en-NZ" dirty="0"/>
            </a:br>
            <a:r>
              <a:rPr lang="en-NZ" dirty="0"/>
              <a:t>to be Different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5B4C2B7-6A2D-D850-E3A1-3E1ACCE51BD5}"/>
              </a:ext>
            </a:extLst>
          </p:cNvPr>
          <p:cNvSpPr txBox="1">
            <a:spLocks/>
          </p:cNvSpPr>
          <p:nvPr/>
        </p:nvSpPr>
        <p:spPr>
          <a:xfrm>
            <a:off x="5718220" y="3703672"/>
            <a:ext cx="5035849" cy="797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NZ" sz="2400" dirty="0"/>
              <a:t>Resources for:</a:t>
            </a:r>
            <a:br>
              <a:rPr lang="en-NZ" sz="2400" dirty="0"/>
            </a:br>
            <a:r>
              <a:rPr lang="en-NZ" sz="2400" dirty="0"/>
              <a:t>SEND</a:t>
            </a:r>
            <a:endParaRPr lang="en-US" sz="2400" dirty="0">
              <a:latin typeface="Exo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8281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CF2E6-4549-64F2-77F8-41323D044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C30B45-4A88-0BED-92AC-B5A1B341D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5D55D8-300F-8AA7-D468-FA8D28158B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46320097-CDE4-E459-6F40-AB22655261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479DE52-33E5-478E-21D9-E4A99505D274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Hate Crimes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72D193D1-EEF3-5049-1401-7DFB4AC292A5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99AD7A0-BF67-D491-04CB-BE7AB1D904F2}"/>
              </a:ext>
            </a:extLst>
          </p:cNvPr>
          <p:cNvSpPr txBox="1">
            <a:spLocks/>
          </p:cNvSpPr>
          <p:nvPr/>
        </p:nvSpPr>
        <p:spPr>
          <a:xfrm>
            <a:off x="879090" y="2375331"/>
            <a:ext cx="8789566" cy="3194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dirty="0"/>
              <a:t>Do you know what a “Hate Crime” is?</a:t>
            </a:r>
          </a:p>
        </p:txBody>
      </p:sp>
    </p:spTree>
    <p:extLst>
      <p:ext uri="{BB962C8B-B14F-4D97-AF65-F5344CB8AC3E}">
        <p14:creationId xmlns:p14="http://schemas.microsoft.com/office/powerpoint/2010/main" val="248878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B74465-567D-E39E-2487-5A6A9620E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9BFD8E-7F00-9034-AC95-AC7CD6E0B1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72E1C6-21CF-482A-5984-8931743A6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2BEF4DDD-74B8-034F-A686-D730925876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D13C1D53-0DF6-8735-14B5-8D91488445DA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Hate Crimes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DFF81D7B-FBE7-65B2-2E71-C95F37AEE298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B1DD2E1-3CF7-2450-7BE2-FFEEA5A49E35}"/>
              </a:ext>
            </a:extLst>
          </p:cNvPr>
          <p:cNvSpPr txBox="1">
            <a:spLocks/>
          </p:cNvSpPr>
          <p:nvPr/>
        </p:nvSpPr>
        <p:spPr>
          <a:xfrm>
            <a:off x="879090" y="2375331"/>
            <a:ext cx="8789566" cy="3194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dirty="0"/>
              <a:t>Do you know what a “Hate Crime” is?</a:t>
            </a:r>
          </a:p>
          <a:p>
            <a:pPr marL="0" indent="0" fontAlgn="base">
              <a:spcAft>
                <a:spcPts val="1200"/>
              </a:spcAft>
              <a:buNone/>
            </a:pPr>
            <a:r>
              <a:rPr lang="en-NZ" i="1" dirty="0"/>
              <a:t>“This is crime which includes prejudice or discrimination…Hate crime is where the person focuses on your: disability, race or ethnicity, religion or beliefs, sexual orientation, gender identity.”</a:t>
            </a:r>
          </a:p>
        </p:txBody>
      </p:sp>
    </p:spTree>
    <p:extLst>
      <p:ext uri="{BB962C8B-B14F-4D97-AF65-F5344CB8AC3E}">
        <p14:creationId xmlns:p14="http://schemas.microsoft.com/office/powerpoint/2010/main" val="228650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84C58-1D67-E3F4-552F-BCC4BD1A0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31C0C3-112A-A7CA-2826-D93132578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DCFD8D-13B0-BF14-8241-ECEE5AB8F4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6B603161-04A6-E3B4-1846-D36086DF0F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F18EF04A-748C-BEFF-C804-A3D58B6EBF2E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Hate Crimes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91BDAF3F-136F-6F9B-B38F-58FD2B47AE99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7FCC905-DCEE-9A40-7AE0-0F065E8C9D52}"/>
              </a:ext>
            </a:extLst>
          </p:cNvPr>
          <p:cNvSpPr txBox="1">
            <a:spLocks/>
          </p:cNvSpPr>
          <p:nvPr/>
        </p:nvSpPr>
        <p:spPr>
          <a:xfrm>
            <a:off x="879090" y="2375330"/>
            <a:ext cx="8789566" cy="4242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NZ" dirty="0"/>
              <a:t>It’s important to </a:t>
            </a:r>
            <a:r>
              <a:rPr lang="en-NZ" b="1" dirty="0"/>
              <a:t>tell someone</a:t>
            </a:r>
            <a:r>
              <a:rPr lang="en-NZ" dirty="0"/>
              <a:t> if you are </a:t>
            </a:r>
            <a:br>
              <a:rPr lang="en-NZ" dirty="0"/>
            </a:br>
            <a:r>
              <a:rPr lang="en-NZ" dirty="0"/>
              <a:t>ever treated unkindly because of who you are, </a:t>
            </a:r>
            <a:br>
              <a:rPr lang="en-NZ" dirty="0"/>
            </a:br>
            <a:r>
              <a:rPr lang="en-NZ" dirty="0"/>
              <a:t>or if you see someone else being treated unkindly because of who they are.</a:t>
            </a:r>
          </a:p>
          <a:p>
            <a:pPr marL="0" indent="0">
              <a:buNone/>
            </a:pPr>
            <a:endParaRPr lang="en-NZ" dirty="0"/>
          </a:p>
          <a:p>
            <a:r>
              <a:rPr lang="en-NZ" dirty="0"/>
              <a:t>☎️ If it’s an emergency, phone 999</a:t>
            </a:r>
          </a:p>
          <a:p>
            <a:pPr fontAlgn="base"/>
            <a:r>
              <a:rPr lang="en-NZ" dirty="0"/>
              <a:t>📞 If it’s not an emergency phone 101</a:t>
            </a:r>
          </a:p>
          <a:p>
            <a:pPr fontAlgn="base"/>
            <a:r>
              <a:rPr lang="en-NZ" dirty="0"/>
              <a:t>🌐 Or report it online</a:t>
            </a:r>
          </a:p>
        </p:txBody>
      </p:sp>
    </p:spTree>
    <p:extLst>
      <p:ext uri="{BB962C8B-B14F-4D97-AF65-F5344CB8AC3E}">
        <p14:creationId xmlns:p14="http://schemas.microsoft.com/office/powerpoint/2010/main" val="191408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A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AD714FD-B139-EB54-C5AF-4D471EB09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82014" y="1492539"/>
            <a:ext cx="4207091" cy="387292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D6386E6-AC9D-CBCE-F26D-FA14599DE46B}"/>
              </a:ext>
            </a:extLst>
          </p:cNvPr>
          <p:cNvGrpSpPr/>
          <p:nvPr/>
        </p:nvGrpSpPr>
        <p:grpSpPr>
          <a:xfrm>
            <a:off x="6941194" y="2835968"/>
            <a:ext cx="2755256" cy="1903754"/>
            <a:chOff x="6941194" y="2663440"/>
            <a:chExt cx="2755256" cy="1903754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65B20AF8-20BE-CA10-8839-22B09BE4F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41194" y="3413589"/>
              <a:ext cx="419100" cy="419100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DBDCAEB2-91B2-67FF-BB59-67DA67F73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941194" y="2663440"/>
              <a:ext cx="419100" cy="419100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65F9B014-70D6-1BC8-44B8-59D4EA9BDA8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941194" y="4148094"/>
              <a:ext cx="419100" cy="419100"/>
            </a:xfrm>
            <a:prstGeom prst="rect">
              <a:avLst/>
            </a:prstGeom>
          </p:spPr>
        </p:pic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id="{A265ED1B-A916-5AB4-9712-BE387105CA3B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2709906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Electric Umbrella</a:t>
              </a:r>
            </a:p>
          </p:txBody>
        </p:sp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821B14A9-011E-9B16-5B9E-77250A43A70D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3429233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Electric Umbrella</a:t>
              </a:r>
            </a:p>
          </p:txBody>
        </p:sp>
        <p:sp>
          <p:nvSpPr>
            <p:cNvPr id="14" name="Subtitle 2">
              <a:extLst>
                <a:ext uri="{FF2B5EF4-FFF2-40B4-BE49-F238E27FC236}">
                  <a16:creationId xmlns:a16="http://schemas.microsoft.com/office/drawing/2014/main" id="{7FDABF5A-1E4A-DC94-AC94-80D9818F50B5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4163738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@</a:t>
              </a:r>
              <a:r>
                <a:rPr lang="en-US" sz="2000" dirty="0" err="1"/>
                <a:t>ElectricBrolly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639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B04D44-4A1A-6525-B58C-80459B9B22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52BD91-684C-4B6E-FB36-590AB26F3E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3DD4C-B62C-C89D-1762-E30C2D7406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D529E9B-EB9C-F5EB-1B39-7B10F66137FB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At Electric Umbrella…</a:t>
            </a:r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3F5D2DE-CBC6-7468-ECC6-BD375D95CD21}"/>
              </a:ext>
            </a:extLst>
          </p:cNvPr>
          <p:cNvSpPr txBox="1">
            <a:spLocks/>
          </p:cNvSpPr>
          <p:nvPr/>
        </p:nvSpPr>
        <p:spPr>
          <a:xfrm>
            <a:off x="879090" y="2375331"/>
            <a:ext cx="8309880" cy="3860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ts val="1200"/>
              </a:spcAft>
              <a:buNone/>
            </a:pPr>
            <a:r>
              <a:rPr lang="en-NZ" dirty="0"/>
              <a:t>We believe that there’s </a:t>
            </a:r>
            <a:r>
              <a:rPr lang="en-NZ" b="1" dirty="0"/>
              <a:t>“No Such Thing </a:t>
            </a:r>
            <a:br>
              <a:rPr lang="en-NZ" b="1" dirty="0"/>
            </a:br>
            <a:r>
              <a:rPr lang="en-NZ" b="1" dirty="0"/>
              <a:t>as Normal”. </a:t>
            </a:r>
          </a:p>
          <a:p>
            <a:pPr marL="0" indent="0" fontAlgn="base">
              <a:buNone/>
            </a:pPr>
            <a:r>
              <a:rPr lang="en-NZ" dirty="0"/>
              <a:t>We celebrate our differences and think </a:t>
            </a:r>
            <a:br>
              <a:rPr lang="en-NZ" dirty="0"/>
            </a:br>
            <a:r>
              <a:rPr lang="en-NZ" dirty="0"/>
              <a:t>that everyone should be valued and </a:t>
            </a:r>
            <a:br>
              <a:rPr lang="en-NZ" dirty="0"/>
            </a:br>
            <a:r>
              <a:rPr lang="en-NZ" dirty="0"/>
              <a:t>accepted for who they are. </a:t>
            </a:r>
          </a:p>
        </p:txBody>
      </p:sp>
    </p:spTree>
    <p:extLst>
      <p:ext uri="{BB962C8B-B14F-4D97-AF65-F5344CB8AC3E}">
        <p14:creationId xmlns:p14="http://schemas.microsoft.com/office/powerpoint/2010/main" val="333077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BC5EC3-9577-42D4-CC31-FDE36D222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255514-47FB-9FF7-B21C-8F69012551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0D0771-0AB2-636E-BC3B-256CE4D86A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D319ACFA-DFC8-04CE-208A-BBEB75E2F658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“It’s Not a Crime to be Different”</a:t>
            </a:r>
            <a:endParaRPr lang="en-US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E0CA4BB-D460-E69F-7127-F6783F2C3ABA}"/>
              </a:ext>
            </a:extLst>
          </p:cNvPr>
          <p:cNvSpPr txBox="1">
            <a:spLocks/>
          </p:cNvSpPr>
          <p:nvPr/>
        </p:nvSpPr>
        <p:spPr>
          <a:xfrm>
            <a:off x="879090" y="2375331"/>
            <a:ext cx="8309880" cy="3860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ts val="1200"/>
              </a:spcAft>
              <a:buNone/>
            </a:pPr>
            <a:r>
              <a:rPr lang="en-NZ" b="1" dirty="0"/>
              <a:t>And </a:t>
            </a:r>
            <a:r>
              <a:rPr lang="en-NZ" dirty="0"/>
              <a:t>no-one should ever be made to </a:t>
            </a:r>
            <a:br>
              <a:rPr lang="en-NZ" dirty="0"/>
            </a:br>
            <a:r>
              <a:rPr lang="en-NZ" dirty="0"/>
              <a:t>feel excluded, discriminated against </a:t>
            </a:r>
            <a:br>
              <a:rPr lang="en-NZ" dirty="0"/>
            </a:br>
            <a:r>
              <a:rPr lang="en-NZ" dirty="0"/>
              <a:t>or unsafe because of who they are. </a:t>
            </a:r>
          </a:p>
          <a:p>
            <a:pPr marL="0" indent="0">
              <a:buNone/>
            </a:pPr>
            <a:r>
              <a:rPr lang="en-NZ" dirty="0"/>
              <a:t>Mencap have created this brilliant</a:t>
            </a:r>
            <a:r>
              <a:rPr lang="en-NZ" b="1" u="sng" dirty="0">
                <a:hlinkClick r:id="rId5"/>
              </a:rPr>
              <a:t> </a:t>
            </a:r>
            <a:br>
              <a:rPr lang="en-NZ" b="1" u="sng" dirty="0">
                <a:hlinkClick r:id="rId5"/>
              </a:rPr>
            </a:br>
            <a:r>
              <a:rPr lang="en-NZ" b="1" u="sng" dirty="0">
                <a:hlinkClick r:id="rId5"/>
              </a:rPr>
              <a:t>Easy Read Guide</a:t>
            </a:r>
            <a:r>
              <a:rPr lang="en-NZ" b="1" dirty="0"/>
              <a:t> </a:t>
            </a:r>
            <a:r>
              <a:rPr lang="en-NZ" dirty="0"/>
              <a:t>that explains how </a:t>
            </a:r>
            <a:br>
              <a:rPr lang="en-NZ" dirty="0"/>
            </a:br>
            <a:r>
              <a:rPr lang="en-NZ" dirty="0"/>
              <a:t>to report hate crimes and hate incidents.</a:t>
            </a:r>
          </a:p>
        </p:txBody>
      </p:sp>
    </p:spTree>
    <p:extLst>
      <p:ext uri="{BB962C8B-B14F-4D97-AF65-F5344CB8AC3E}">
        <p14:creationId xmlns:p14="http://schemas.microsoft.com/office/powerpoint/2010/main" val="275872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48103-5AFF-E76E-8B3F-BFDB8FA39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1382E2-A8DE-B82B-67E8-CBA2DF1BB0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5EA3AD-A071-FCA9-CC70-9C2D087FAA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402E1DA1-F82B-0DA3-772D-452D573E3E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E607C9A-7170-D3EB-67C8-C7B8955D20CC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Thinking About Identity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1BB7DA78-D618-EBAB-2328-654007403C1D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6BDF4E57-863A-45E6-A418-81FA3079B170}"/>
              </a:ext>
            </a:extLst>
          </p:cNvPr>
          <p:cNvSpPr txBox="1">
            <a:spLocks/>
          </p:cNvSpPr>
          <p:nvPr/>
        </p:nvSpPr>
        <p:spPr>
          <a:xfrm>
            <a:off x="879090" y="2375331"/>
            <a:ext cx="8309880" cy="3860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dirty="0"/>
              <a:t>What makes you, you? What makes </a:t>
            </a:r>
            <a:br>
              <a:rPr lang="en-NZ" dirty="0"/>
            </a:br>
            <a:r>
              <a:rPr lang="en-NZ" dirty="0"/>
              <a:t>your friends “them”? </a:t>
            </a:r>
          </a:p>
          <a:p>
            <a:pPr fontAlgn="base"/>
            <a:r>
              <a:rPr lang="en-NZ" dirty="0"/>
              <a:t>Are there any similarities? Any differences? </a:t>
            </a:r>
            <a:br>
              <a:rPr lang="en-NZ" dirty="0"/>
            </a:br>
            <a:r>
              <a:rPr lang="en-NZ" dirty="0"/>
              <a:t>Do the differences stop you being friends?</a:t>
            </a:r>
          </a:p>
        </p:txBody>
      </p:sp>
    </p:spTree>
    <p:extLst>
      <p:ext uri="{BB962C8B-B14F-4D97-AF65-F5344CB8AC3E}">
        <p14:creationId xmlns:p14="http://schemas.microsoft.com/office/powerpoint/2010/main" val="359074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6A6B-C44A-F86C-54FA-ED7B0C410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85937D1-CA06-1517-507C-791F1CCE10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3" name="Graphic 2" descr="Video camera with solid fill">
            <a:extLst>
              <a:ext uri="{FF2B5EF4-FFF2-40B4-BE49-F238E27FC236}">
                <a16:creationId xmlns:a16="http://schemas.microsoft.com/office/drawing/2014/main" id="{3DFC18D3-7F10-E34D-B625-266F903458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1652" y="983609"/>
            <a:ext cx="317873" cy="317873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DE713B0-E58B-28C2-E640-A4686513C217}"/>
              </a:ext>
            </a:extLst>
          </p:cNvPr>
          <p:cNvSpPr txBox="1">
            <a:spLocks/>
          </p:cNvSpPr>
          <p:nvPr/>
        </p:nvSpPr>
        <p:spPr>
          <a:xfrm>
            <a:off x="879090" y="1445652"/>
            <a:ext cx="7300176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Watch the Video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718A2C54-45E1-9388-C68C-216F0099983D}"/>
              </a:ext>
            </a:extLst>
          </p:cNvPr>
          <p:cNvSpPr txBox="1">
            <a:spLocks/>
          </p:cNvSpPr>
          <p:nvPr/>
        </p:nvSpPr>
        <p:spPr>
          <a:xfrm>
            <a:off x="132644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Video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AF6AF7B7-1EF9-1987-E3AD-0A08AEE1D78F}"/>
              </a:ext>
            </a:extLst>
          </p:cNvPr>
          <p:cNvSpPr txBox="1">
            <a:spLocks/>
          </p:cNvSpPr>
          <p:nvPr/>
        </p:nvSpPr>
        <p:spPr>
          <a:xfrm>
            <a:off x="879090" y="2375332"/>
            <a:ext cx="7896920" cy="483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sz="2400" dirty="0">
                <a:latin typeface="Exo" pitchFamily="2" charset="77"/>
              </a:rPr>
              <a:t>Co-created with Hertfordshire Police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B0154D-63C0-BC53-BBF0-7B183991E6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Online Media 4" descr="It’s Not A Crime To Be Different — Electric Umbrella x Hertfordshire Police (Official Video)">
            <a:hlinkClick r:id="" action="ppaction://media"/>
            <a:extLst>
              <a:ext uri="{FF2B5EF4-FFF2-40B4-BE49-F238E27FC236}">
                <a16:creationId xmlns:a16="http://schemas.microsoft.com/office/drawing/2014/main" id="{5E194C1C-C0C6-944A-E191-18A988B6E1F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8"/>
          <a:stretch>
            <a:fillRect/>
          </a:stretch>
        </p:blipFill>
        <p:spPr>
          <a:xfrm>
            <a:off x="961652" y="3103066"/>
            <a:ext cx="5494342" cy="3104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42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AD3C3-E9C1-5781-4864-3FD33C638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410E06-AEFF-5F09-74C7-A6B9CF7A4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869DAB-78B5-E37A-025E-46679807DE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9A2985D6-FB32-5EA8-F16E-74C1F92E17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6E2AFF0F-E80B-FC40-47A4-7159ACE81A86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Hate Crimes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2DF3E52-34C0-3877-10CA-885091A0CD01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850BE68-AC71-E542-4332-168C5C79BCCC}"/>
              </a:ext>
            </a:extLst>
          </p:cNvPr>
          <p:cNvSpPr txBox="1">
            <a:spLocks/>
          </p:cNvSpPr>
          <p:nvPr/>
        </p:nvSpPr>
        <p:spPr>
          <a:xfrm>
            <a:off x="879090" y="2375330"/>
            <a:ext cx="8789566" cy="42425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dirty="0"/>
              <a:t>Some of the stars of this video have been discriminated against in the past. </a:t>
            </a:r>
            <a:br>
              <a:rPr lang="en-NZ" dirty="0"/>
            </a:br>
            <a:r>
              <a:rPr lang="en-NZ" dirty="0"/>
              <a:t>Why do you think that is?</a:t>
            </a:r>
          </a:p>
          <a:p>
            <a:pPr fontAlgn="base"/>
            <a:r>
              <a:rPr lang="en-NZ" dirty="0"/>
              <a:t>How do you think that makes them feel? </a:t>
            </a:r>
          </a:p>
          <a:p>
            <a:pPr fontAlgn="base"/>
            <a:r>
              <a:rPr lang="en-NZ" dirty="0"/>
              <a:t>Has that ever happened to you? </a:t>
            </a:r>
            <a:br>
              <a:rPr lang="en-NZ" dirty="0"/>
            </a:br>
            <a:r>
              <a:rPr lang="en-NZ" dirty="0"/>
              <a:t>How did that make you feel?</a:t>
            </a:r>
          </a:p>
          <a:p>
            <a:pPr fontAlgn="base"/>
            <a:r>
              <a:rPr lang="en-NZ" dirty="0"/>
              <a:t>How can we encourage people to treat others </a:t>
            </a:r>
            <a:br>
              <a:rPr lang="en-NZ" dirty="0"/>
            </a:br>
            <a:r>
              <a:rPr lang="en-NZ" dirty="0"/>
              <a:t>with kindness?</a:t>
            </a:r>
          </a:p>
          <a:p>
            <a:pPr fontAlgn="base"/>
            <a:r>
              <a:rPr lang="en-NZ" dirty="0"/>
              <a:t>How can we help those who are treated </a:t>
            </a:r>
            <a:br>
              <a:rPr lang="en-NZ" dirty="0"/>
            </a:br>
            <a:r>
              <a:rPr lang="en-NZ" dirty="0"/>
              <a:t>unkindly because of who they are?</a:t>
            </a:r>
          </a:p>
        </p:txBody>
      </p:sp>
    </p:spTree>
    <p:extLst>
      <p:ext uri="{BB962C8B-B14F-4D97-AF65-F5344CB8AC3E}">
        <p14:creationId xmlns:p14="http://schemas.microsoft.com/office/powerpoint/2010/main" val="407989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9F91D7-CA3C-ED78-003A-F1FA64F17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1F2DAB-14EC-564D-2A1F-624157D16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1221B4-BCBC-7E8E-A066-8FA1985990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8BCDA626-8E9A-26F7-4CEB-8D30C72F6A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2A39CEA2-A469-5732-A5B3-994CFDBF606F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8789566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Thinking About the Song and Video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E16D157B-B763-2FA5-C90D-63C7A7712C6C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CF484645-BBD6-B75F-4162-EDC349922B05}"/>
              </a:ext>
            </a:extLst>
          </p:cNvPr>
          <p:cNvSpPr txBox="1">
            <a:spLocks/>
          </p:cNvSpPr>
          <p:nvPr/>
        </p:nvSpPr>
        <p:spPr>
          <a:xfrm>
            <a:off x="879090" y="2375330"/>
            <a:ext cx="8789566" cy="42425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dirty="0"/>
              <a:t>Some of the stars of this video have been discriminated against in the past. </a:t>
            </a:r>
            <a:br>
              <a:rPr lang="en-NZ" dirty="0"/>
            </a:br>
            <a:r>
              <a:rPr lang="en-NZ" dirty="0"/>
              <a:t>Why do you think that is?</a:t>
            </a:r>
          </a:p>
          <a:p>
            <a:pPr fontAlgn="base"/>
            <a:r>
              <a:rPr lang="en-NZ" dirty="0"/>
              <a:t>How do you think that makes them feel? </a:t>
            </a:r>
          </a:p>
          <a:p>
            <a:pPr fontAlgn="base"/>
            <a:r>
              <a:rPr lang="en-NZ" dirty="0"/>
              <a:t>Has that ever happened to you? </a:t>
            </a:r>
            <a:br>
              <a:rPr lang="en-NZ" dirty="0"/>
            </a:br>
            <a:r>
              <a:rPr lang="en-NZ" dirty="0"/>
              <a:t>How did that make you feel?</a:t>
            </a:r>
          </a:p>
          <a:p>
            <a:pPr fontAlgn="base"/>
            <a:r>
              <a:rPr lang="en-NZ" dirty="0"/>
              <a:t>How can we encourage people to treat others </a:t>
            </a:r>
            <a:br>
              <a:rPr lang="en-NZ" dirty="0"/>
            </a:br>
            <a:r>
              <a:rPr lang="en-NZ" dirty="0"/>
              <a:t>with kindness?</a:t>
            </a:r>
          </a:p>
          <a:p>
            <a:pPr fontAlgn="base"/>
            <a:r>
              <a:rPr lang="en-NZ" dirty="0"/>
              <a:t>How can we help those who are treated </a:t>
            </a:r>
            <a:br>
              <a:rPr lang="en-NZ" dirty="0"/>
            </a:br>
            <a:r>
              <a:rPr lang="en-NZ" dirty="0"/>
              <a:t>unkindly because of who they are?</a:t>
            </a:r>
          </a:p>
        </p:txBody>
      </p:sp>
    </p:spTree>
    <p:extLst>
      <p:ext uri="{BB962C8B-B14F-4D97-AF65-F5344CB8AC3E}">
        <p14:creationId xmlns:p14="http://schemas.microsoft.com/office/powerpoint/2010/main" val="21007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F83B41-E27F-E75A-36A2-BAAECE4C6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F582D1-EBC4-9932-76D7-EDA60CD12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3D80A5-C802-EAFE-42F5-584BDB7C06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30F364F5-6775-B04A-E988-94C998A37C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9F72876E-7129-EBFA-105A-33D64DB8653F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BC53A6-85CD-A687-2806-12EF500804B6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Let’s Look at the Lyrics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3C97B6A-8B67-9D26-D306-CAB9AB54AEA4}"/>
              </a:ext>
            </a:extLst>
          </p:cNvPr>
          <p:cNvSpPr txBox="1">
            <a:spLocks/>
          </p:cNvSpPr>
          <p:nvPr/>
        </p:nvSpPr>
        <p:spPr>
          <a:xfrm>
            <a:off x="879090" y="2375331"/>
            <a:ext cx="8789566" cy="3194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dirty="0"/>
              <a:t>What do you think you should do if you see </a:t>
            </a:r>
            <a:br>
              <a:rPr lang="en-NZ" dirty="0"/>
            </a:br>
            <a:r>
              <a:rPr lang="en-NZ" dirty="0"/>
              <a:t>or hear someone being treated unkindly </a:t>
            </a:r>
            <a:br>
              <a:rPr lang="en-NZ" dirty="0"/>
            </a:br>
            <a:r>
              <a:rPr lang="en-NZ" dirty="0"/>
              <a:t>because of </a:t>
            </a:r>
            <a:r>
              <a:rPr lang="en-NZ" b="1" i="1" dirty="0">
                <a:latin typeface="Exo" pitchFamily="2" charset="77"/>
              </a:rPr>
              <a:t>“how they look / who they love / </a:t>
            </a:r>
            <a:br>
              <a:rPr lang="en-NZ" b="1" i="1" dirty="0">
                <a:latin typeface="Exo" pitchFamily="2" charset="77"/>
              </a:rPr>
            </a:br>
            <a:r>
              <a:rPr lang="en-NZ" b="1" i="1" dirty="0">
                <a:latin typeface="Exo" pitchFamily="2" charset="77"/>
              </a:rPr>
              <a:t>the colour of their skin / how they speak / </a:t>
            </a:r>
            <a:br>
              <a:rPr lang="en-NZ" b="1" i="1" dirty="0">
                <a:latin typeface="Exo" pitchFamily="2" charset="77"/>
              </a:rPr>
            </a:br>
            <a:r>
              <a:rPr lang="en-NZ" b="1" i="1" dirty="0">
                <a:latin typeface="Exo" pitchFamily="2" charset="77"/>
              </a:rPr>
              <a:t>what religion they’re in”</a:t>
            </a:r>
            <a:r>
              <a:rPr lang="en-NZ" b="1" dirty="0"/>
              <a:t>?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91701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B4E6D-6608-C149-49DB-35A334A77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886D0A-6A04-D2B3-261E-7EAD675D3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B84C56-4B45-BC55-21C0-DE865E6BC7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890EBCD9-11B4-86E6-BE70-0E680E9FE8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565C95B2-7ADE-3A97-6B46-B1AECFBDEBA4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EBCA8-4800-8862-C954-0F7D61B2FD59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Let’s Look at the Lyrics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225EBFDE-252D-A203-81BB-5B30545DBA18}"/>
              </a:ext>
            </a:extLst>
          </p:cNvPr>
          <p:cNvSpPr txBox="1">
            <a:spLocks/>
          </p:cNvSpPr>
          <p:nvPr/>
        </p:nvSpPr>
        <p:spPr>
          <a:xfrm>
            <a:off x="879090" y="2375331"/>
            <a:ext cx="8789566" cy="3194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dirty="0"/>
              <a:t>What do you think you should do if you see </a:t>
            </a:r>
            <a:br>
              <a:rPr lang="en-NZ" dirty="0"/>
            </a:br>
            <a:r>
              <a:rPr lang="en-NZ" dirty="0"/>
              <a:t>or hear someone being treated unkindly </a:t>
            </a:r>
            <a:br>
              <a:rPr lang="en-NZ" dirty="0"/>
            </a:br>
            <a:r>
              <a:rPr lang="en-NZ" dirty="0"/>
              <a:t>because of </a:t>
            </a:r>
            <a:r>
              <a:rPr lang="en-NZ" b="1" i="1" dirty="0">
                <a:latin typeface="Exo" pitchFamily="2" charset="77"/>
              </a:rPr>
              <a:t>“how they look / who they love / </a:t>
            </a:r>
            <a:br>
              <a:rPr lang="en-NZ" b="1" i="1" dirty="0">
                <a:latin typeface="Exo" pitchFamily="2" charset="77"/>
              </a:rPr>
            </a:br>
            <a:r>
              <a:rPr lang="en-NZ" b="1" i="1" dirty="0">
                <a:latin typeface="Exo" pitchFamily="2" charset="77"/>
              </a:rPr>
              <a:t>the colour of their skin / how they speak / </a:t>
            </a:r>
            <a:br>
              <a:rPr lang="en-NZ" b="1" i="1" dirty="0">
                <a:latin typeface="Exo" pitchFamily="2" charset="77"/>
              </a:rPr>
            </a:br>
            <a:r>
              <a:rPr lang="en-NZ" b="1" i="1" dirty="0">
                <a:latin typeface="Exo" pitchFamily="2" charset="77"/>
              </a:rPr>
              <a:t>what religion they’re in”</a:t>
            </a:r>
            <a:r>
              <a:rPr lang="en-NZ" b="1" dirty="0"/>
              <a:t>?</a:t>
            </a:r>
          </a:p>
          <a:p>
            <a:pPr fontAlgn="base"/>
            <a:endParaRPr lang="en-NZ" b="1" dirty="0"/>
          </a:p>
          <a:p>
            <a:pPr marL="0" indent="0" fontAlgn="base">
              <a:buNone/>
            </a:pPr>
            <a:r>
              <a:rPr lang="en-NZ" dirty="0"/>
              <a:t>Tell a trusted adult! </a:t>
            </a:r>
          </a:p>
        </p:txBody>
      </p:sp>
    </p:spTree>
    <p:extLst>
      <p:ext uri="{BB962C8B-B14F-4D97-AF65-F5344CB8AC3E}">
        <p14:creationId xmlns:p14="http://schemas.microsoft.com/office/powerpoint/2010/main" val="303298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38277</TotalTime>
  <Words>664</Words>
  <Application>Microsoft Macintosh PowerPoint</Application>
  <PresentationFormat>Widescreen</PresentationFormat>
  <Paragraphs>76</Paragraphs>
  <Slides>13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Anton</vt:lpstr>
      <vt:lpstr>Arial</vt:lpstr>
      <vt:lpstr>Calibri</vt:lpstr>
      <vt:lpstr>Exo</vt:lpstr>
      <vt:lpstr>Exo Medium</vt:lpstr>
      <vt:lpstr>Exo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Kayla Cranefield</dc:creator>
  <cp:lastModifiedBy>Kayla Cranefield</cp:lastModifiedBy>
  <cp:revision>25</cp:revision>
  <cp:lastPrinted>2025-10-08T01:52:29Z</cp:lastPrinted>
  <dcterms:created xsi:type="dcterms:W3CDTF">2025-07-30T21:32:52Z</dcterms:created>
  <dcterms:modified xsi:type="dcterms:W3CDTF">2025-10-08T09:42:37Z</dcterms:modified>
</cp:coreProperties>
</file>