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61" r:id="rId3"/>
    <p:sldId id="260" r:id="rId4"/>
    <p:sldId id="270" r:id="rId5"/>
    <p:sldId id="271" r:id="rId6"/>
    <p:sldId id="272" r:id="rId7"/>
    <p:sldId id="276" r:id="rId8"/>
    <p:sldId id="273" r:id="rId9"/>
    <p:sldId id="275" r:id="rId10"/>
    <p:sldId id="277" r:id="rId11"/>
    <p:sldId id="278" r:id="rId12"/>
    <p:sldId id="279" r:id="rId13"/>
    <p:sldId id="280" r:id="rId14"/>
    <p:sldId id="281"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5" userDrawn="1">
          <p15:clr>
            <a:srgbClr val="A4A3A4"/>
          </p15:clr>
        </p15:guide>
        <p15:guide id="2" pos="6108"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A2F"/>
    <a:srgbClr val="FAFAFA"/>
    <a:srgbClr val="EAEAEA"/>
    <a:srgbClr val="C8C8C8"/>
    <a:srgbClr val="1D1D1B"/>
    <a:srgbClr val="F5F5F5"/>
    <a:srgbClr val="464949"/>
    <a:srgbClr val="6C2F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370"/>
    <p:restoredTop sz="82196"/>
  </p:normalViewPr>
  <p:slideViewPr>
    <p:cSldViewPr snapToGrid="0" showGuides="1">
      <p:cViewPr varScale="1">
        <p:scale>
          <a:sx n="76" d="100"/>
          <a:sy n="76" d="100"/>
        </p:scale>
        <p:origin x="200" y="600"/>
      </p:cViewPr>
      <p:guideLst>
        <p:guide orient="horz" pos="1275"/>
        <p:guide pos="6108"/>
      </p:guideLst>
    </p:cSldViewPr>
  </p:slideViewPr>
  <p:outlineViewPr>
    <p:cViewPr>
      <p:scale>
        <a:sx n="33" d="100"/>
        <a:sy n="33" d="100"/>
      </p:scale>
      <p:origin x="0" y="0"/>
    </p:cViewPr>
  </p:outlineViewPr>
  <p:notesTextViewPr>
    <p:cViewPr>
      <p:scale>
        <a:sx n="65" d="100"/>
        <a:sy n="65" d="100"/>
      </p:scale>
      <p:origin x="0" y="0"/>
    </p:cViewPr>
  </p:notesTextViewPr>
  <p:sorterViewPr>
    <p:cViewPr>
      <p:scale>
        <a:sx n="80" d="100"/>
        <a:sy n="80" d="100"/>
      </p:scale>
      <p:origin x="0" y="0"/>
    </p:cViewPr>
  </p:sorterViewPr>
  <p:notesViewPr>
    <p:cSldViewPr snapToGrid="0" showGuides="1">
      <p:cViewPr varScale="1">
        <p:scale>
          <a:sx n="92" d="100"/>
          <a:sy n="92" d="100"/>
        </p:scale>
        <p:origin x="2864"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FFC6F-BABB-A645-86A0-244CDE5D0A39}" type="datetimeFigureOut">
              <a:rPr lang="en-US" smtClean="0"/>
              <a:t>10/9/25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3B7312-A7E7-034D-8D8E-CA8160B1381D}" type="slidenum">
              <a:rPr lang="en-US" smtClean="0"/>
              <a:t>‹#›</a:t>
            </a:fld>
            <a:endParaRPr lang="en-US"/>
          </a:p>
        </p:txBody>
      </p:sp>
    </p:spTree>
    <p:extLst>
      <p:ext uri="{BB962C8B-B14F-4D97-AF65-F5344CB8AC3E}">
        <p14:creationId xmlns:p14="http://schemas.microsoft.com/office/powerpoint/2010/main" val="421329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met.police.uk/ro/report/hate-crime/information/v1/hate-crime/what-is-hate-crim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police.uk/pu/contact-us/hate-crime/"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childline.org.uk/info-advice/bullying-abuse-safety/your-rights/discrimination-hate-crime-equality/"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bc.co.uk/news/articles/cm218l7jm5xo"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sophielancasterfoundation.com/"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Exo" pitchFamily="2" charset="77"/>
            </a:endParaRPr>
          </a:p>
        </p:txBody>
      </p:sp>
      <p:sp>
        <p:nvSpPr>
          <p:cNvPr id="4" name="Slide Number Placeholder 3"/>
          <p:cNvSpPr>
            <a:spLocks noGrp="1"/>
          </p:cNvSpPr>
          <p:nvPr>
            <p:ph type="sldNum" sz="quarter" idx="5"/>
          </p:nvPr>
        </p:nvSpPr>
        <p:spPr/>
        <p:txBody>
          <a:bodyPr/>
          <a:lstStyle/>
          <a:p>
            <a:fld id="{DC3B7312-A7E7-034D-8D8E-CA8160B1381D}" type="slidenum">
              <a:rPr lang="en-US" smtClean="0"/>
              <a:t>1</a:t>
            </a:fld>
            <a:endParaRPr lang="en-US"/>
          </a:p>
        </p:txBody>
      </p:sp>
    </p:spTree>
    <p:extLst>
      <p:ext uri="{BB962C8B-B14F-4D97-AF65-F5344CB8AC3E}">
        <p14:creationId xmlns:p14="http://schemas.microsoft.com/office/powerpoint/2010/main" val="2723622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9FE2E-30EA-26DD-A569-8D688B92EB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A222C2-1534-1A9B-9BA0-D6E2FE325C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CD3B2-1433-F072-AC1A-C8EF648058A0}"/>
              </a:ext>
            </a:extLst>
          </p:cNvPr>
          <p:cNvSpPr>
            <a:spLocks noGrp="1"/>
          </p:cNvSpPr>
          <p:nvPr>
            <p:ph type="body" idx="1"/>
          </p:nvPr>
        </p:nvSpPr>
        <p:spPr>
          <a:xfrm>
            <a:off x="685800" y="4400550"/>
            <a:ext cx="4648200" cy="3600450"/>
          </a:xfrm>
        </p:spPr>
        <p:txBody>
          <a:bodyPr/>
          <a:lstStyle/>
          <a:p>
            <a:r>
              <a:rPr lang="en-NZ" dirty="0"/>
              <a:t>“A hate incident is any incident which the victim, or anyone else, thinks is based on someone’s prejudice towards them because of their race, religion, sexual orientation, disability or because they are transgender.”</a:t>
            </a:r>
            <a:r>
              <a:rPr lang="en-NZ" u="sng" dirty="0">
                <a:hlinkClick r:id="rId3"/>
              </a:rPr>
              <a:t>(www.met.police.uk)</a:t>
            </a:r>
            <a:r>
              <a:rPr lang="en-NZ" dirty="0"/>
              <a:t>) It doesn’t have to include a criminal act. </a:t>
            </a:r>
          </a:p>
        </p:txBody>
      </p:sp>
      <p:sp>
        <p:nvSpPr>
          <p:cNvPr id="4" name="Slide Number Placeholder 3">
            <a:extLst>
              <a:ext uri="{FF2B5EF4-FFF2-40B4-BE49-F238E27FC236}">
                <a16:creationId xmlns:a16="http://schemas.microsoft.com/office/drawing/2014/main" id="{832063B3-367F-3628-9774-065CFFB9C6C3}"/>
              </a:ext>
            </a:extLst>
          </p:cNvPr>
          <p:cNvSpPr>
            <a:spLocks noGrp="1"/>
          </p:cNvSpPr>
          <p:nvPr>
            <p:ph type="sldNum" sz="quarter" idx="5"/>
          </p:nvPr>
        </p:nvSpPr>
        <p:spPr/>
        <p:txBody>
          <a:bodyPr/>
          <a:lstStyle/>
          <a:p>
            <a:fld id="{DC3B7312-A7E7-034D-8D8E-CA8160B1381D}" type="slidenum">
              <a:rPr lang="en-US" smtClean="0"/>
              <a:t>10</a:t>
            </a:fld>
            <a:endParaRPr lang="en-US"/>
          </a:p>
        </p:txBody>
      </p:sp>
    </p:spTree>
    <p:extLst>
      <p:ext uri="{BB962C8B-B14F-4D97-AF65-F5344CB8AC3E}">
        <p14:creationId xmlns:p14="http://schemas.microsoft.com/office/powerpoint/2010/main" val="469581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55860-9309-61DF-4B68-7171EC72FE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897194-25B8-D973-A662-CF4FED07F9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F89897-FF70-338F-EE77-4B56A34ECBF4}"/>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11AAE608-A0C2-C4EC-3BE1-C4266C15151A}"/>
              </a:ext>
            </a:extLst>
          </p:cNvPr>
          <p:cNvSpPr>
            <a:spLocks noGrp="1"/>
          </p:cNvSpPr>
          <p:nvPr>
            <p:ph type="sldNum" sz="quarter" idx="5"/>
          </p:nvPr>
        </p:nvSpPr>
        <p:spPr/>
        <p:txBody>
          <a:bodyPr/>
          <a:lstStyle/>
          <a:p>
            <a:fld id="{DC3B7312-A7E7-034D-8D8E-CA8160B1381D}" type="slidenum">
              <a:rPr lang="en-US" smtClean="0"/>
              <a:t>11</a:t>
            </a:fld>
            <a:endParaRPr lang="en-US"/>
          </a:p>
        </p:txBody>
      </p:sp>
    </p:spTree>
    <p:extLst>
      <p:ext uri="{BB962C8B-B14F-4D97-AF65-F5344CB8AC3E}">
        <p14:creationId xmlns:p14="http://schemas.microsoft.com/office/powerpoint/2010/main" val="1747284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D3399-0BCB-D932-7B6A-BADDB31D4E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575F6-16C0-82B5-462A-269C4E473F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4E68B1-E609-87D0-8FAC-3B2BB4F5C9AC}"/>
              </a:ext>
            </a:extLst>
          </p:cNvPr>
          <p:cNvSpPr>
            <a:spLocks noGrp="1"/>
          </p:cNvSpPr>
          <p:nvPr>
            <p:ph type="body" idx="1"/>
          </p:nvPr>
        </p:nvSpPr>
        <p:spPr>
          <a:xfrm>
            <a:off x="685800" y="4400550"/>
            <a:ext cx="4648200" cy="3600450"/>
          </a:xfrm>
        </p:spPr>
        <p:txBody>
          <a:bodyPr/>
          <a:lstStyle/>
          <a:p>
            <a:pPr rtl="0" fontAlgn="base"/>
            <a:r>
              <a:rPr lang="en-NZ" sz="1200" b="0" i="0" u="none" strike="noStrike" kern="1200" dirty="0">
                <a:solidFill>
                  <a:schemeClr val="tx1"/>
                </a:solidFill>
                <a:effectLst/>
                <a:latin typeface="+mn-lt"/>
                <a:ea typeface="+mn-ea"/>
                <a:cs typeface="+mn-cs"/>
              </a:rPr>
              <a:t>Tell a trusted adult</a:t>
            </a:r>
          </a:p>
          <a:p>
            <a:pPr rtl="0" fontAlgn="base"/>
            <a:r>
              <a:rPr lang="en-NZ" sz="1200" b="0" i="0" u="none" strike="noStrike" kern="1200" dirty="0">
                <a:solidFill>
                  <a:schemeClr val="tx1"/>
                </a:solidFill>
                <a:effectLst/>
                <a:latin typeface="+mn-lt"/>
                <a:ea typeface="+mn-ea"/>
                <a:cs typeface="+mn-cs"/>
              </a:rPr>
              <a:t>If it’s an emergency, phone 999</a:t>
            </a:r>
          </a:p>
          <a:p>
            <a:pPr rtl="0" fontAlgn="base"/>
            <a:r>
              <a:rPr lang="en-NZ" sz="1200" b="0" i="0" u="none" strike="noStrike" kern="1200" dirty="0">
                <a:solidFill>
                  <a:schemeClr val="tx1"/>
                </a:solidFill>
                <a:effectLst/>
                <a:latin typeface="+mn-lt"/>
                <a:ea typeface="+mn-ea"/>
                <a:cs typeface="+mn-cs"/>
              </a:rPr>
              <a:t>If it’s not an emergency phone 101</a:t>
            </a:r>
          </a:p>
          <a:p>
            <a:r>
              <a:rPr lang="en-NZ" sz="1200" b="0" i="0" u="none" strike="noStrike" kern="1200" dirty="0">
                <a:solidFill>
                  <a:schemeClr val="tx1"/>
                </a:solidFill>
                <a:effectLst/>
                <a:latin typeface="+mn-lt"/>
                <a:ea typeface="+mn-ea"/>
                <a:cs typeface="+mn-cs"/>
              </a:rPr>
              <a:t>Or </a:t>
            </a:r>
            <a:r>
              <a:rPr lang="en-NZ" sz="1200" b="0" i="0" u="sng" strike="noStrike" kern="1200" dirty="0">
                <a:solidFill>
                  <a:schemeClr val="tx1"/>
                </a:solidFill>
                <a:effectLst/>
                <a:latin typeface="+mn-lt"/>
                <a:ea typeface="+mn-ea"/>
                <a:cs typeface="+mn-cs"/>
                <a:hlinkClick r:id="rId3"/>
              </a:rPr>
              <a:t>Report it online</a:t>
            </a:r>
            <a:r>
              <a:rPr lang="en-NZ" sz="1200" b="0" i="0" u="sng" strike="noStrike" kern="1200" dirty="0">
                <a:solidFill>
                  <a:schemeClr val="tx1"/>
                </a:solidFill>
                <a:effectLst/>
                <a:latin typeface="+mn-lt"/>
                <a:ea typeface="+mn-ea"/>
                <a:cs typeface="+mn-cs"/>
              </a:rPr>
              <a:t> - </a:t>
            </a:r>
            <a:r>
              <a:rPr lang="en-NZ" dirty="0">
                <a:hlinkClick r:id="rId3"/>
              </a:rPr>
              <a:t>https://www.police.uk/pu/contact-us/hate-crime/</a:t>
            </a:r>
            <a:r>
              <a:rPr lang="en-NZ" dirty="0"/>
              <a:t> </a:t>
            </a:r>
          </a:p>
        </p:txBody>
      </p:sp>
      <p:sp>
        <p:nvSpPr>
          <p:cNvPr id="4" name="Slide Number Placeholder 3">
            <a:extLst>
              <a:ext uri="{FF2B5EF4-FFF2-40B4-BE49-F238E27FC236}">
                <a16:creationId xmlns:a16="http://schemas.microsoft.com/office/drawing/2014/main" id="{E8112743-02E2-127B-6A5D-2492BC882673}"/>
              </a:ext>
            </a:extLst>
          </p:cNvPr>
          <p:cNvSpPr>
            <a:spLocks noGrp="1"/>
          </p:cNvSpPr>
          <p:nvPr>
            <p:ph type="sldNum" sz="quarter" idx="5"/>
          </p:nvPr>
        </p:nvSpPr>
        <p:spPr/>
        <p:txBody>
          <a:bodyPr/>
          <a:lstStyle/>
          <a:p>
            <a:fld id="{DC3B7312-A7E7-034D-8D8E-CA8160B1381D}" type="slidenum">
              <a:rPr lang="en-US" smtClean="0"/>
              <a:t>12</a:t>
            </a:fld>
            <a:endParaRPr lang="en-US"/>
          </a:p>
        </p:txBody>
      </p:sp>
    </p:spTree>
    <p:extLst>
      <p:ext uri="{BB962C8B-B14F-4D97-AF65-F5344CB8AC3E}">
        <p14:creationId xmlns:p14="http://schemas.microsoft.com/office/powerpoint/2010/main" val="2430131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D8B21-5B6B-6682-4098-A172E7FCBB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1E3CE5-D8B7-C0F4-CAF2-7B5FA2C08E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B97084-E426-FAD6-42D2-254A23CFD940}"/>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2E131F33-A065-AC92-A893-9FDD1E1EB37B}"/>
              </a:ext>
            </a:extLst>
          </p:cNvPr>
          <p:cNvSpPr>
            <a:spLocks noGrp="1"/>
          </p:cNvSpPr>
          <p:nvPr>
            <p:ph type="sldNum" sz="quarter" idx="5"/>
          </p:nvPr>
        </p:nvSpPr>
        <p:spPr/>
        <p:txBody>
          <a:bodyPr/>
          <a:lstStyle/>
          <a:p>
            <a:fld id="{DC3B7312-A7E7-034D-8D8E-CA8160B1381D}" type="slidenum">
              <a:rPr lang="en-US" smtClean="0"/>
              <a:t>13</a:t>
            </a:fld>
            <a:endParaRPr lang="en-US"/>
          </a:p>
        </p:txBody>
      </p:sp>
    </p:spTree>
    <p:extLst>
      <p:ext uri="{BB962C8B-B14F-4D97-AF65-F5344CB8AC3E}">
        <p14:creationId xmlns:p14="http://schemas.microsoft.com/office/powerpoint/2010/main" val="1901459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69AEE-D065-5AB6-9B61-34F51A10F2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C10418-DD3C-E343-F08C-AAE3EE067A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CDC282-1624-CB65-3B1B-11CBF2BE78CA}"/>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1E89B776-94DB-D39A-BCAC-C294E26710AA}"/>
              </a:ext>
            </a:extLst>
          </p:cNvPr>
          <p:cNvSpPr>
            <a:spLocks noGrp="1"/>
          </p:cNvSpPr>
          <p:nvPr>
            <p:ph type="sldNum" sz="quarter" idx="5"/>
          </p:nvPr>
        </p:nvSpPr>
        <p:spPr/>
        <p:txBody>
          <a:bodyPr/>
          <a:lstStyle/>
          <a:p>
            <a:fld id="{DC3B7312-A7E7-034D-8D8E-CA8160B1381D}" type="slidenum">
              <a:rPr lang="en-US" smtClean="0"/>
              <a:t>14</a:t>
            </a:fld>
            <a:endParaRPr lang="en-US"/>
          </a:p>
        </p:txBody>
      </p:sp>
    </p:spTree>
    <p:extLst>
      <p:ext uri="{BB962C8B-B14F-4D97-AF65-F5344CB8AC3E}">
        <p14:creationId xmlns:p14="http://schemas.microsoft.com/office/powerpoint/2010/main" val="4016068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C3B7312-A7E7-034D-8D8E-CA8160B1381D}" type="slidenum">
              <a:rPr lang="en-US" smtClean="0"/>
              <a:t>15</a:t>
            </a:fld>
            <a:endParaRPr lang="en-US"/>
          </a:p>
        </p:txBody>
      </p:sp>
    </p:spTree>
    <p:extLst>
      <p:ext uri="{BB962C8B-B14F-4D97-AF65-F5344CB8AC3E}">
        <p14:creationId xmlns:p14="http://schemas.microsoft.com/office/powerpoint/2010/main" val="1995042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4648200" cy="3600450"/>
          </a:xfrm>
        </p:spPr>
        <p:txBody>
          <a:bodyPr/>
          <a:lstStyle/>
          <a:p>
            <a:pPr marL="171450" indent="-171450">
              <a:spcAft>
                <a:spcPts val="1200"/>
              </a:spcAft>
              <a:buFont typeface="Arial" panose="020B0604020202020204" pitchFamily="34" charset="0"/>
              <a:buChar char="•"/>
            </a:pPr>
            <a:endParaRPr lang="en-NZ" sz="1100" b="0" i="0" dirty="0">
              <a:latin typeface="Exo Medium" pitchFamily="2" charset="77"/>
            </a:endParaRPr>
          </a:p>
        </p:txBody>
      </p:sp>
      <p:sp>
        <p:nvSpPr>
          <p:cNvPr id="4" name="Slide Number Placeholder 3"/>
          <p:cNvSpPr>
            <a:spLocks noGrp="1"/>
          </p:cNvSpPr>
          <p:nvPr>
            <p:ph type="sldNum" sz="quarter" idx="5"/>
          </p:nvPr>
        </p:nvSpPr>
        <p:spPr/>
        <p:txBody>
          <a:bodyPr/>
          <a:lstStyle/>
          <a:p>
            <a:fld id="{DC3B7312-A7E7-034D-8D8E-CA8160B1381D}" type="slidenum">
              <a:rPr lang="en-US" smtClean="0"/>
              <a:t>2</a:t>
            </a:fld>
            <a:endParaRPr lang="en-US"/>
          </a:p>
        </p:txBody>
      </p:sp>
    </p:spTree>
    <p:extLst>
      <p:ext uri="{BB962C8B-B14F-4D97-AF65-F5344CB8AC3E}">
        <p14:creationId xmlns:p14="http://schemas.microsoft.com/office/powerpoint/2010/main" val="2560235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www.youtube.com</a:t>
            </a:r>
            <a:r>
              <a:rPr lang="en-US" dirty="0"/>
              <a:t>/</a:t>
            </a:r>
            <a:r>
              <a:rPr lang="en-US" dirty="0" err="1"/>
              <a:t>watch?v</a:t>
            </a:r>
            <a:r>
              <a:rPr lang="en-US" dirty="0"/>
              <a:t>=EoFOWriqfX8</a:t>
            </a:r>
          </a:p>
        </p:txBody>
      </p:sp>
      <p:sp>
        <p:nvSpPr>
          <p:cNvPr id="4" name="Slide Number Placeholder 3"/>
          <p:cNvSpPr>
            <a:spLocks noGrp="1"/>
          </p:cNvSpPr>
          <p:nvPr>
            <p:ph type="sldNum" sz="quarter" idx="5"/>
          </p:nvPr>
        </p:nvSpPr>
        <p:spPr/>
        <p:txBody>
          <a:bodyPr/>
          <a:lstStyle/>
          <a:p>
            <a:fld id="{DC3B7312-A7E7-034D-8D8E-CA8160B1381D}" type="slidenum">
              <a:rPr lang="en-US" smtClean="0"/>
              <a:t>3</a:t>
            </a:fld>
            <a:endParaRPr lang="en-US"/>
          </a:p>
        </p:txBody>
      </p:sp>
    </p:spTree>
    <p:extLst>
      <p:ext uri="{BB962C8B-B14F-4D97-AF65-F5344CB8AC3E}">
        <p14:creationId xmlns:p14="http://schemas.microsoft.com/office/powerpoint/2010/main" val="2587107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02EBF-2DB6-84DD-D780-82671938C7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55BF6-0D27-48BC-3F29-D7E284AC42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CFF327-4975-E34F-624D-470991DDDF2B}"/>
              </a:ext>
            </a:extLst>
          </p:cNvPr>
          <p:cNvSpPr>
            <a:spLocks noGrp="1"/>
          </p:cNvSpPr>
          <p:nvPr>
            <p:ph type="body" idx="1"/>
          </p:nvPr>
        </p:nvSpPr>
        <p:spPr>
          <a:xfrm>
            <a:off x="685800" y="4400550"/>
            <a:ext cx="4648200" cy="3600450"/>
          </a:xfrm>
        </p:spPr>
        <p:txBody>
          <a:bodyPr/>
          <a:lstStyle/>
          <a:p>
            <a:pPr fontAlgn="base"/>
            <a:endParaRPr lang="en-NZ" dirty="0"/>
          </a:p>
        </p:txBody>
      </p:sp>
      <p:sp>
        <p:nvSpPr>
          <p:cNvPr id="4" name="Slide Number Placeholder 3">
            <a:extLst>
              <a:ext uri="{FF2B5EF4-FFF2-40B4-BE49-F238E27FC236}">
                <a16:creationId xmlns:a16="http://schemas.microsoft.com/office/drawing/2014/main" id="{A7A6C65B-77AF-2C85-C71C-2BFA57F07BD7}"/>
              </a:ext>
            </a:extLst>
          </p:cNvPr>
          <p:cNvSpPr>
            <a:spLocks noGrp="1"/>
          </p:cNvSpPr>
          <p:nvPr>
            <p:ph type="sldNum" sz="quarter" idx="5"/>
          </p:nvPr>
        </p:nvSpPr>
        <p:spPr/>
        <p:txBody>
          <a:bodyPr/>
          <a:lstStyle/>
          <a:p>
            <a:fld id="{DC3B7312-A7E7-034D-8D8E-CA8160B1381D}" type="slidenum">
              <a:rPr lang="en-US" smtClean="0"/>
              <a:t>4</a:t>
            </a:fld>
            <a:endParaRPr lang="en-US"/>
          </a:p>
        </p:txBody>
      </p:sp>
    </p:spTree>
    <p:extLst>
      <p:ext uri="{BB962C8B-B14F-4D97-AF65-F5344CB8AC3E}">
        <p14:creationId xmlns:p14="http://schemas.microsoft.com/office/powerpoint/2010/main" val="3474087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5A092-1FE2-BBAA-0829-D89FD5D6C6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524474-652C-59E0-93D1-A911A05F8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625F0B-81B2-13D6-A981-83D671E6D302}"/>
              </a:ext>
            </a:extLst>
          </p:cNvPr>
          <p:cNvSpPr>
            <a:spLocks noGrp="1"/>
          </p:cNvSpPr>
          <p:nvPr>
            <p:ph type="body" idx="1"/>
          </p:nvPr>
        </p:nvSpPr>
        <p:spPr>
          <a:xfrm>
            <a:off x="685800" y="4400550"/>
            <a:ext cx="4648200" cy="3600450"/>
          </a:xfrm>
        </p:spPr>
        <p:txBody>
          <a:bodyPr/>
          <a:lstStyle/>
          <a:p>
            <a:pPr rtl="0" fontAlgn="base"/>
            <a:r>
              <a:rPr lang="en-NZ" sz="1200" b="0" i="0" u="none" strike="noStrike" kern="1200" dirty="0">
                <a:solidFill>
                  <a:schemeClr val="tx1"/>
                </a:solidFill>
                <a:effectLst/>
                <a:latin typeface="+mn-lt"/>
                <a:ea typeface="+mn-ea"/>
                <a:cs typeface="+mn-cs"/>
              </a:rPr>
              <a:t>Tell a trusted adult! </a:t>
            </a:r>
          </a:p>
        </p:txBody>
      </p:sp>
      <p:sp>
        <p:nvSpPr>
          <p:cNvPr id="4" name="Slide Number Placeholder 3">
            <a:extLst>
              <a:ext uri="{FF2B5EF4-FFF2-40B4-BE49-F238E27FC236}">
                <a16:creationId xmlns:a16="http://schemas.microsoft.com/office/drawing/2014/main" id="{C18CA5BD-454D-71BE-6D91-75E90FFF4175}"/>
              </a:ext>
            </a:extLst>
          </p:cNvPr>
          <p:cNvSpPr>
            <a:spLocks noGrp="1"/>
          </p:cNvSpPr>
          <p:nvPr>
            <p:ph type="sldNum" sz="quarter" idx="5"/>
          </p:nvPr>
        </p:nvSpPr>
        <p:spPr/>
        <p:txBody>
          <a:bodyPr/>
          <a:lstStyle/>
          <a:p>
            <a:fld id="{DC3B7312-A7E7-034D-8D8E-CA8160B1381D}" type="slidenum">
              <a:rPr lang="en-US" smtClean="0"/>
              <a:t>5</a:t>
            </a:fld>
            <a:endParaRPr lang="en-US"/>
          </a:p>
        </p:txBody>
      </p:sp>
    </p:spTree>
    <p:extLst>
      <p:ext uri="{BB962C8B-B14F-4D97-AF65-F5344CB8AC3E}">
        <p14:creationId xmlns:p14="http://schemas.microsoft.com/office/powerpoint/2010/main" val="1242293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BCC3D-4606-1039-1571-4EA5AD96C0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48631-1256-9E1C-1429-98A988CF7E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D6AA9D-D81F-90AD-5316-EA7761EF8314}"/>
              </a:ext>
            </a:extLst>
          </p:cNvPr>
          <p:cNvSpPr>
            <a:spLocks noGrp="1"/>
          </p:cNvSpPr>
          <p:nvPr>
            <p:ph type="body" idx="1"/>
          </p:nvPr>
        </p:nvSpPr>
        <p:spPr>
          <a:xfrm>
            <a:off x="685800" y="4400550"/>
            <a:ext cx="4648200" cy="3600450"/>
          </a:xfrm>
        </p:spPr>
        <p:txBody>
          <a:bodyPr/>
          <a:lstStyle/>
          <a:p>
            <a:pPr rtl="0" fontAlgn="base"/>
            <a:endParaRPr lang="en-NZ" sz="1200" b="0" i="0" u="none" strike="noStrike"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E01A94F-BD91-90C4-F69C-347A3503E0FC}"/>
              </a:ext>
            </a:extLst>
          </p:cNvPr>
          <p:cNvSpPr>
            <a:spLocks noGrp="1"/>
          </p:cNvSpPr>
          <p:nvPr>
            <p:ph type="sldNum" sz="quarter" idx="5"/>
          </p:nvPr>
        </p:nvSpPr>
        <p:spPr/>
        <p:txBody>
          <a:bodyPr/>
          <a:lstStyle/>
          <a:p>
            <a:fld id="{DC3B7312-A7E7-034D-8D8E-CA8160B1381D}" type="slidenum">
              <a:rPr lang="en-US" smtClean="0"/>
              <a:t>6</a:t>
            </a:fld>
            <a:endParaRPr lang="en-US"/>
          </a:p>
        </p:txBody>
      </p:sp>
    </p:spTree>
    <p:extLst>
      <p:ext uri="{BB962C8B-B14F-4D97-AF65-F5344CB8AC3E}">
        <p14:creationId xmlns:p14="http://schemas.microsoft.com/office/powerpoint/2010/main" val="2510439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5C2FA-7E19-079C-A197-B10AAA8E2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951FD4-6184-592C-8C36-91150AD13D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B0B079-A5CA-3E6A-E46A-C5460BABA9D1}"/>
              </a:ext>
            </a:extLst>
          </p:cNvPr>
          <p:cNvSpPr>
            <a:spLocks noGrp="1"/>
          </p:cNvSpPr>
          <p:nvPr>
            <p:ph type="body" idx="1"/>
          </p:nvPr>
        </p:nvSpPr>
        <p:spPr>
          <a:xfrm>
            <a:off x="685800" y="4400550"/>
            <a:ext cx="4648200" cy="3600450"/>
          </a:xfrm>
        </p:spPr>
        <p:txBody>
          <a:bodyPr/>
          <a:lstStyle/>
          <a:p>
            <a:r>
              <a:rPr lang="en-NZ" sz="1200" b="0" i="0" u="none" strike="noStrike" kern="1200" dirty="0">
                <a:solidFill>
                  <a:schemeClr val="tx1"/>
                </a:solidFill>
                <a:effectLst/>
                <a:latin typeface="+mn-lt"/>
                <a:ea typeface="+mn-ea"/>
                <a:cs typeface="+mn-cs"/>
              </a:rPr>
              <a:t>“This is crime which includes prejudice or discrimination…Hate crime is where the person focuses on your: disability, race or ethnicity, religion or beliefs, sexual orientation, gender identity.” </a:t>
            </a:r>
            <a:r>
              <a:rPr lang="en-NZ" sz="1200" b="0" i="0" u="sng" strike="noStrike" kern="1200" dirty="0">
                <a:solidFill>
                  <a:schemeClr val="tx1"/>
                </a:solidFill>
                <a:effectLst/>
                <a:latin typeface="+mn-lt"/>
                <a:ea typeface="+mn-ea"/>
                <a:cs typeface="+mn-cs"/>
                <a:hlinkClick r:id="rId3"/>
              </a:rPr>
              <a:t>(www.childline.org.uk</a:t>
            </a:r>
            <a:r>
              <a:rPr lang="en-NZ" sz="1200" b="0" i="0" u="none" strike="noStrike" kern="1200" dirty="0">
                <a:solidFill>
                  <a:schemeClr val="tx1"/>
                </a:solidFill>
                <a:effectLst/>
                <a:latin typeface="+mn-lt"/>
                <a:ea typeface="+mn-ea"/>
                <a:cs typeface="+mn-cs"/>
              </a:rPr>
              <a:t>)” </a:t>
            </a:r>
          </a:p>
        </p:txBody>
      </p:sp>
      <p:sp>
        <p:nvSpPr>
          <p:cNvPr id="4" name="Slide Number Placeholder 3">
            <a:extLst>
              <a:ext uri="{FF2B5EF4-FFF2-40B4-BE49-F238E27FC236}">
                <a16:creationId xmlns:a16="http://schemas.microsoft.com/office/drawing/2014/main" id="{C0E5DC97-0078-AC90-8D5B-DFE92B30753F}"/>
              </a:ext>
            </a:extLst>
          </p:cNvPr>
          <p:cNvSpPr>
            <a:spLocks noGrp="1"/>
          </p:cNvSpPr>
          <p:nvPr>
            <p:ph type="sldNum" sz="quarter" idx="5"/>
          </p:nvPr>
        </p:nvSpPr>
        <p:spPr/>
        <p:txBody>
          <a:bodyPr/>
          <a:lstStyle/>
          <a:p>
            <a:fld id="{DC3B7312-A7E7-034D-8D8E-CA8160B1381D}" type="slidenum">
              <a:rPr lang="en-US" smtClean="0"/>
              <a:t>7</a:t>
            </a:fld>
            <a:endParaRPr lang="en-US"/>
          </a:p>
        </p:txBody>
      </p:sp>
    </p:spTree>
    <p:extLst>
      <p:ext uri="{BB962C8B-B14F-4D97-AF65-F5344CB8AC3E}">
        <p14:creationId xmlns:p14="http://schemas.microsoft.com/office/powerpoint/2010/main" val="528412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532EE-F4CF-4B9A-E317-825A892214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C4DF3E-4DD5-63CE-14AE-F1F6382A17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02518-E3B8-44F7-6314-65DF89E73539}"/>
              </a:ext>
            </a:extLst>
          </p:cNvPr>
          <p:cNvSpPr>
            <a:spLocks noGrp="1"/>
          </p:cNvSpPr>
          <p:nvPr>
            <p:ph type="body" idx="1"/>
          </p:nvPr>
        </p:nvSpPr>
        <p:spPr>
          <a:xfrm>
            <a:off x="685800" y="4400550"/>
            <a:ext cx="4648200" cy="3600450"/>
          </a:xfrm>
        </p:spPr>
        <p:txBody>
          <a:bodyPr/>
          <a:lstStyle/>
          <a:p>
            <a:pPr fontAlgn="base"/>
            <a:r>
              <a:rPr lang="en-NZ" dirty="0"/>
              <a:t>Do you know the 5 protected characteristics?</a:t>
            </a:r>
          </a:p>
          <a:p>
            <a:pPr rtl="0"/>
            <a:r>
              <a:rPr lang="en-NZ" sz="1200" b="0" i="0" u="none" strike="noStrike" kern="1200" dirty="0">
                <a:solidFill>
                  <a:schemeClr val="tx1"/>
                </a:solidFill>
                <a:effectLst/>
                <a:latin typeface="+mn-lt"/>
                <a:ea typeface="+mn-ea"/>
                <a:cs typeface="+mn-cs"/>
              </a:rPr>
              <a:t>Disability, race, religion, transgender identity, sexual orientation</a:t>
            </a:r>
            <a:endParaRPr lang="en-NZ" b="0" dirty="0">
              <a:effectLst/>
            </a:endParaRPr>
          </a:p>
          <a:p>
            <a:pPr rtl="0" fontAlgn="base"/>
            <a:r>
              <a:rPr lang="en-NZ" sz="1200" b="0" i="0" u="none" strike="noStrike" kern="1200" dirty="0">
                <a:solidFill>
                  <a:schemeClr val="tx1"/>
                </a:solidFill>
                <a:effectLst/>
                <a:latin typeface="+mn-lt"/>
                <a:ea typeface="+mn-ea"/>
                <a:cs typeface="+mn-cs"/>
              </a:rPr>
              <a:t>Have you ever been the victim of a hate crime, or seen/ heard of someone else being victimised, either in real life or on TV/ in the media? Examples: </a:t>
            </a:r>
            <a:r>
              <a:rPr lang="en-NZ" sz="1200" b="0" i="0" u="sng" strike="noStrike" kern="1200" dirty="0">
                <a:solidFill>
                  <a:schemeClr val="tx1"/>
                </a:solidFill>
                <a:effectLst/>
                <a:latin typeface="+mn-lt"/>
                <a:ea typeface="+mn-ea"/>
                <a:cs typeface="+mn-cs"/>
                <a:hlinkClick r:id="rId3"/>
              </a:rPr>
              <a:t>Antoine Semenyo</a:t>
            </a:r>
            <a:r>
              <a:rPr lang="en-NZ" sz="1200" b="0" i="0" u="none" strike="noStrike" kern="1200" dirty="0">
                <a:solidFill>
                  <a:schemeClr val="tx1"/>
                </a:solidFill>
                <a:effectLst/>
                <a:latin typeface="+mn-lt"/>
                <a:ea typeface="+mn-ea"/>
                <a:cs typeface="+mn-cs"/>
              </a:rPr>
              <a:t>  </a:t>
            </a:r>
            <a:r>
              <a:rPr lang="en-NZ" sz="1200" b="0" i="0" u="sng" strike="noStrike" kern="1200" dirty="0">
                <a:solidFill>
                  <a:schemeClr val="tx1"/>
                </a:solidFill>
                <a:effectLst/>
                <a:latin typeface="+mn-lt"/>
                <a:ea typeface="+mn-ea"/>
                <a:cs typeface="+mn-cs"/>
                <a:hlinkClick r:id="rId4"/>
              </a:rPr>
              <a:t>Sophie Lancaster</a:t>
            </a:r>
            <a:endParaRPr lang="en-NZ" sz="1200" b="0" i="0" u="none" strike="noStrike" kern="1200" dirty="0">
              <a:solidFill>
                <a:schemeClr val="tx1"/>
              </a:solidFill>
              <a:effectLst/>
              <a:latin typeface="+mn-lt"/>
              <a:ea typeface="+mn-ea"/>
              <a:cs typeface="+mn-cs"/>
            </a:endParaRPr>
          </a:p>
          <a:p>
            <a:pPr rtl="0" fontAlgn="base"/>
            <a:r>
              <a:rPr lang="en-NZ" sz="1200" b="0" i="0" u="none" strike="noStrike" kern="1200" dirty="0">
                <a:solidFill>
                  <a:schemeClr val="tx1"/>
                </a:solidFill>
                <a:effectLst/>
                <a:latin typeface="+mn-lt"/>
                <a:ea typeface="+mn-ea"/>
                <a:cs typeface="+mn-cs"/>
              </a:rPr>
              <a:t>How do you think it makes the victims, or the families of the victims, feel?</a:t>
            </a:r>
          </a:p>
        </p:txBody>
      </p:sp>
      <p:sp>
        <p:nvSpPr>
          <p:cNvPr id="4" name="Slide Number Placeholder 3">
            <a:extLst>
              <a:ext uri="{FF2B5EF4-FFF2-40B4-BE49-F238E27FC236}">
                <a16:creationId xmlns:a16="http://schemas.microsoft.com/office/drawing/2014/main" id="{4105A1C2-9526-D1D8-110B-881D28D0DB6A}"/>
              </a:ext>
            </a:extLst>
          </p:cNvPr>
          <p:cNvSpPr>
            <a:spLocks noGrp="1"/>
          </p:cNvSpPr>
          <p:nvPr>
            <p:ph type="sldNum" sz="quarter" idx="5"/>
          </p:nvPr>
        </p:nvSpPr>
        <p:spPr/>
        <p:txBody>
          <a:bodyPr/>
          <a:lstStyle/>
          <a:p>
            <a:fld id="{DC3B7312-A7E7-034D-8D8E-CA8160B1381D}" type="slidenum">
              <a:rPr lang="en-US" smtClean="0"/>
              <a:t>8</a:t>
            </a:fld>
            <a:endParaRPr lang="en-US"/>
          </a:p>
        </p:txBody>
      </p:sp>
    </p:spTree>
    <p:extLst>
      <p:ext uri="{BB962C8B-B14F-4D97-AF65-F5344CB8AC3E}">
        <p14:creationId xmlns:p14="http://schemas.microsoft.com/office/powerpoint/2010/main" val="10417791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0F656-114D-8469-DCC4-BAE12CF068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56AED-B2AA-FB2A-B907-4D746608D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2FB00D-8BC8-693A-FEBD-91B7D01647F7}"/>
              </a:ext>
            </a:extLst>
          </p:cNvPr>
          <p:cNvSpPr>
            <a:spLocks noGrp="1"/>
          </p:cNvSpPr>
          <p:nvPr>
            <p:ph type="body" idx="1"/>
          </p:nvPr>
        </p:nvSpPr>
        <p:spPr>
          <a:xfrm>
            <a:off x="685800" y="4400550"/>
            <a:ext cx="4648200" cy="360045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a:extLst>
              <a:ext uri="{FF2B5EF4-FFF2-40B4-BE49-F238E27FC236}">
                <a16:creationId xmlns:a16="http://schemas.microsoft.com/office/drawing/2014/main" id="{E387E0E4-72A0-5A28-DA98-B535B7D16377}"/>
              </a:ext>
            </a:extLst>
          </p:cNvPr>
          <p:cNvSpPr>
            <a:spLocks noGrp="1"/>
          </p:cNvSpPr>
          <p:nvPr>
            <p:ph type="sldNum" sz="quarter" idx="5"/>
          </p:nvPr>
        </p:nvSpPr>
        <p:spPr/>
        <p:txBody>
          <a:bodyPr/>
          <a:lstStyle/>
          <a:p>
            <a:fld id="{DC3B7312-A7E7-034D-8D8E-CA8160B1381D}" type="slidenum">
              <a:rPr lang="en-US" smtClean="0"/>
              <a:t>9</a:t>
            </a:fld>
            <a:endParaRPr lang="en-US"/>
          </a:p>
        </p:txBody>
      </p:sp>
    </p:spTree>
    <p:extLst>
      <p:ext uri="{BB962C8B-B14F-4D97-AF65-F5344CB8AC3E}">
        <p14:creationId xmlns:p14="http://schemas.microsoft.com/office/powerpoint/2010/main" val="99684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520A6-3F1A-63F2-54F3-D5A84ED596D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66C3756-796B-38A3-650D-A833ED6EC1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DDD6A1D1-F88A-0580-77DB-7CFDF9B061F5}"/>
              </a:ext>
            </a:extLst>
          </p:cNvPr>
          <p:cNvSpPr>
            <a:spLocks noGrp="1"/>
          </p:cNvSpPr>
          <p:nvPr>
            <p:ph type="dt" sz="half" idx="10"/>
          </p:nvPr>
        </p:nvSpPr>
        <p:spPr>
          <a:xfrm>
            <a:off x="838200" y="6356350"/>
            <a:ext cx="2743200" cy="365125"/>
          </a:xfrm>
          <a:prstGeom prst="rect">
            <a:avLst/>
          </a:prstGeom>
        </p:spPr>
        <p:txBody>
          <a:bodyPr/>
          <a:lstStyle/>
          <a:p>
            <a:fld id="{89C01194-A301-E147-BD7F-0CDD649E9A6B}" type="datetime1">
              <a:rPr lang="en-NZ" smtClean="0"/>
              <a:t>09/10/2025</a:t>
            </a:fld>
            <a:endParaRPr lang="en-US"/>
          </a:p>
        </p:txBody>
      </p:sp>
      <p:sp>
        <p:nvSpPr>
          <p:cNvPr id="5" name="Footer Placeholder 4">
            <a:extLst>
              <a:ext uri="{FF2B5EF4-FFF2-40B4-BE49-F238E27FC236}">
                <a16:creationId xmlns:a16="http://schemas.microsoft.com/office/drawing/2014/main" id="{B2288130-B1C8-BFB3-9E56-D7A4BB43A1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15DBB4B6-D9CA-879D-9E29-16F6C4BE5E62}"/>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182844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C58EF-0C2E-50E5-C05B-9517DDAFC74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C9BE189-A4C1-04D1-2553-F4CF7A13D9C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51D43D2-4015-9FD2-4456-2637B7A6890A}"/>
              </a:ext>
            </a:extLst>
          </p:cNvPr>
          <p:cNvSpPr>
            <a:spLocks noGrp="1"/>
          </p:cNvSpPr>
          <p:nvPr>
            <p:ph type="dt" sz="half" idx="10"/>
          </p:nvPr>
        </p:nvSpPr>
        <p:spPr>
          <a:xfrm>
            <a:off x="838200" y="6356350"/>
            <a:ext cx="2743200" cy="365125"/>
          </a:xfrm>
          <a:prstGeom prst="rect">
            <a:avLst/>
          </a:prstGeom>
        </p:spPr>
        <p:txBody>
          <a:bodyPr/>
          <a:lstStyle/>
          <a:p>
            <a:fld id="{1AFEBD71-23B5-144A-95D7-D8E014A08561}" type="datetime1">
              <a:rPr lang="en-NZ" smtClean="0"/>
              <a:t>10/10/2025</a:t>
            </a:fld>
            <a:endParaRPr lang="en-US"/>
          </a:p>
        </p:txBody>
      </p:sp>
      <p:sp>
        <p:nvSpPr>
          <p:cNvPr id="5" name="Footer Placeholder 4">
            <a:extLst>
              <a:ext uri="{FF2B5EF4-FFF2-40B4-BE49-F238E27FC236}">
                <a16:creationId xmlns:a16="http://schemas.microsoft.com/office/drawing/2014/main" id="{58A4A6BA-68BF-24DA-EB5B-A53D6B01FEF4}"/>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574F4EF7-0EAF-376A-945A-A5BA52AF432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111102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3A04C0-C83B-4351-B449-072BC451C72D}"/>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A2AA152-72DE-268B-79F4-5D0EF2AEF77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24951C5-14B8-3326-B04B-21B97391DDAC}"/>
              </a:ext>
            </a:extLst>
          </p:cNvPr>
          <p:cNvSpPr>
            <a:spLocks noGrp="1"/>
          </p:cNvSpPr>
          <p:nvPr>
            <p:ph type="dt" sz="half" idx="10"/>
          </p:nvPr>
        </p:nvSpPr>
        <p:spPr>
          <a:xfrm>
            <a:off x="838200" y="6356350"/>
            <a:ext cx="2743200" cy="365125"/>
          </a:xfrm>
          <a:prstGeom prst="rect">
            <a:avLst/>
          </a:prstGeom>
        </p:spPr>
        <p:txBody>
          <a:bodyPr/>
          <a:lstStyle/>
          <a:p>
            <a:fld id="{02A09F75-6623-2D43-9357-BD1FD1FEB9E8}" type="datetime1">
              <a:rPr lang="en-NZ" smtClean="0"/>
              <a:t>10/10/2025</a:t>
            </a:fld>
            <a:endParaRPr lang="en-US"/>
          </a:p>
        </p:txBody>
      </p:sp>
      <p:sp>
        <p:nvSpPr>
          <p:cNvPr id="5" name="Footer Placeholder 4">
            <a:extLst>
              <a:ext uri="{FF2B5EF4-FFF2-40B4-BE49-F238E27FC236}">
                <a16:creationId xmlns:a16="http://schemas.microsoft.com/office/drawing/2014/main" id="{6FE1FEE4-7AB0-ED4D-915A-F56493C8204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B6ADB00C-A675-192B-408B-77E4E0199648}"/>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934449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8099E44-098C-4EC1-05F3-71537DE03638}"/>
              </a:ext>
            </a:extLst>
          </p:cNvPr>
          <p:cNvSpPr>
            <a:spLocks noGrp="1"/>
          </p:cNvSpPr>
          <p:nvPr>
            <p:ph type="dt" sz="half" idx="10"/>
          </p:nvPr>
        </p:nvSpPr>
        <p:spPr>
          <a:xfrm>
            <a:off x="838200" y="6356350"/>
            <a:ext cx="2743200" cy="365125"/>
          </a:xfrm>
          <a:prstGeom prst="rect">
            <a:avLst/>
          </a:prstGeom>
        </p:spPr>
        <p:txBody>
          <a:bodyPr/>
          <a:lstStyle/>
          <a:p>
            <a:fld id="{EAB26B03-28D1-1040-AC6B-6437664F37EE}" type="datetime1">
              <a:rPr lang="en-NZ" smtClean="0"/>
              <a:t>09/10/2025</a:t>
            </a:fld>
            <a:endParaRPr lang="en-US"/>
          </a:p>
        </p:txBody>
      </p:sp>
      <p:sp>
        <p:nvSpPr>
          <p:cNvPr id="5" name="Footer Placeholder 4">
            <a:extLst>
              <a:ext uri="{FF2B5EF4-FFF2-40B4-BE49-F238E27FC236}">
                <a16:creationId xmlns:a16="http://schemas.microsoft.com/office/drawing/2014/main" id="{43791D73-6BF4-2BB7-0DEA-9F75B08347E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76DD5E2A-EDB1-9E0E-9F2E-7B69DB1340D3}"/>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399377926"/>
      </p:ext>
    </p:extLst>
  </p:cSld>
  <p:clrMapOvr>
    <a:masterClrMapping/>
  </p:clrMapOvr>
  <p:extLst>
    <p:ext uri="{DCECCB84-F9BA-43D5-87BE-67443E8EF086}">
      <p15:sldGuideLst xmlns:p15="http://schemas.microsoft.com/office/powerpoint/2012/main">
        <p15:guide id="1" orient="horz" pos="663" userDrawn="1">
          <p15:clr>
            <a:srgbClr val="FBAE40"/>
          </p15:clr>
        </p15:guide>
        <p15:guide id="2" pos="61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62FCA-491C-0429-1C59-798CAA4D2C6A}"/>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8A2122-EEC9-81AD-703B-AC662890C2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4050198-8F73-B6CA-E978-F1593A668907}"/>
              </a:ext>
            </a:extLst>
          </p:cNvPr>
          <p:cNvSpPr>
            <a:spLocks noGrp="1"/>
          </p:cNvSpPr>
          <p:nvPr>
            <p:ph type="dt" sz="half" idx="10"/>
          </p:nvPr>
        </p:nvSpPr>
        <p:spPr>
          <a:xfrm>
            <a:off x="838200" y="6356350"/>
            <a:ext cx="2743200" cy="365125"/>
          </a:xfrm>
          <a:prstGeom prst="rect">
            <a:avLst/>
          </a:prstGeom>
        </p:spPr>
        <p:txBody>
          <a:bodyPr/>
          <a:lstStyle/>
          <a:p>
            <a:fld id="{C954A3CD-2B8B-0447-BA13-CBEC69C79F77}" type="datetime1">
              <a:rPr lang="en-NZ" smtClean="0"/>
              <a:t>10/10/2025</a:t>
            </a:fld>
            <a:endParaRPr lang="en-US"/>
          </a:p>
        </p:txBody>
      </p:sp>
      <p:sp>
        <p:nvSpPr>
          <p:cNvPr id="5" name="Footer Placeholder 4">
            <a:extLst>
              <a:ext uri="{FF2B5EF4-FFF2-40B4-BE49-F238E27FC236}">
                <a16:creationId xmlns:a16="http://schemas.microsoft.com/office/drawing/2014/main" id="{136083ED-21DC-71F5-2E37-4EAA306E636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6" name="Slide Number Placeholder 5">
            <a:extLst>
              <a:ext uri="{FF2B5EF4-FFF2-40B4-BE49-F238E27FC236}">
                <a16:creationId xmlns:a16="http://schemas.microsoft.com/office/drawing/2014/main" id="{A5A60A2B-A526-33F3-4271-C7128E6C1854}"/>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336840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AD1A6-98A2-2EB2-3923-2B703602240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A894342-A651-73E3-F0CF-B7A3E895A11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1BAF8A7-2DDC-3430-4FE4-C58C8C0AF84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B809DA05-8C7D-FA86-33C3-9FB6FBBC3326}"/>
              </a:ext>
            </a:extLst>
          </p:cNvPr>
          <p:cNvSpPr>
            <a:spLocks noGrp="1"/>
          </p:cNvSpPr>
          <p:nvPr>
            <p:ph type="dt" sz="half" idx="10"/>
          </p:nvPr>
        </p:nvSpPr>
        <p:spPr>
          <a:xfrm>
            <a:off x="838200" y="6356350"/>
            <a:ext cx="2743200" cy="365125"/>
          </a:xfrm>
          <a:prstGeom prst="rect">
            <a:avLst/>
          </a:prstGeom>
        </p:spPr>
        <p:txBody>
          <a:bodyPr/>
          <a:lstStyle/>
          <a:p>
            <a:fld id="{206D5C73-3CE3-754D-B18E-F2BBB228EB3E}" type="datetime1">
              <a:rPr lang="en-NZ" smtClean="0"/>
              <a:t>10/10/2025</a:t>
            </a:fld>
            <a:endParaRPr lang="en-US"/>
          </a:p>
        </p:txBody>
      </p:sp>
      <p:sp>
        <p:nvSpPr>
          <p:cNvPr id="6" name="Footer Placeholder 5">
            <a:extLst>
              <a:ext uri="{FF2B5EF4-FFF2-40B4-BE49-F238E27FC236}">
                <a16:creationId xmlns:a16="http://schemas.microsoft.com/office/drawing/2014/main" id="{B4FEFC05-215C-F40B-8917-AAD43ED4E9F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73733682-5CAB-6FF6-8F35-63BA4354DB1E}"/>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6614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68B6F-AF77-B943-E441-6EC7CDFC190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1EEF44C-C173-C7BF-CF04-E6C1CC58C9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F224016-E7C8-F81A-C5CA-8E75C356228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483B389-9948-E926-CF76-302F488F55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23DB459E-402F-DF96-38F2-E9CE601AE16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8A71FC6-9B91-CABD-EC63-71F7A1131BED}"/>
              </a:ext>
            </a:extLst>
          </p:cNvPr>
          <p:cNvSpPr>
            <a:spLocks noGrp="1"/>
          </p:cNvSpPr>
          <p:nvPr>
            <p:ph type="dt" sz="half" idx="10"/>
          </p:nvPr>
        </p:nvSpPr>
        <p:spPr>
          <a:xfrm>
            <a:off x="838200" y="6356350"/>
            <a:ext cx="2743200" cy="365125"/>
          </a:xfrm>
          <a:prstGeom prst="rect">
            <a:avLst/>
          </a:prstGeom>
        </p:spPr>
        <p:txBody>
          <a:bodyPr/>
          <a:lstStyle/>
          <a:p>
            <a:fld id="{B9B76C4D-8D3E-6346-AF63-AB7AF0995063}" type="datetime1">
              <a:rPr lang="en-NZ" smtClean="0"/>
              <a:t>10/10/2025</a:t>
            </a:fld>
            <a:endParaRPr lang="en-US"/>
          </a:p>
        </p:txBody>
      </p:sp>
      <p:sp>
        <p:nvSpPr>
          <p:cNvPr id="8" name="Footer Placeholder 7">
            <a:extLst>
              <a:ext uri="{FF2B5EF4-FFF2-40B4-BE49-F238E27FC236}">
                <a16:creationId xmlns:a16="http://schemas.microsoft.com/office/drawing/2014/main" id="{AE6EECB8-1735-687F-0087-358BF238EE8E}"/>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9" name="Slide Number Placeholder 8">
            <a:extLst>
              <a:ext uri="{FF2B5EF4-FFF2-40B4-BE49-F238E27FC236}">
                <a16:creationId xmlns:a16="http://schemas.microsoft.com/office/drawing/2014/main" id="{BC0C2E89-463A-E69B-8D3F-CE5FD930F229}"/>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611087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6747543-4298-A7C5-FA18-E15518465F0A}"/>
              </a:ext>
            </a:extLst>
          </p:cNvPr>
          <p:cNvSpPr>
            <a:spLocks noGrp="1"/>
          </p:cNvSpPr>
          <p:nvPr>
            <p:ph type="dt" sz="half" idx="10"/>
          </p:nvPr>
        </p:nvSpPr>
        <p:spPr>
          <a:xfrm>
            <a:off x="838200" y="6356350"/>
            <a:ext cx="2743200" cy="365125"/>
          </a:xfrm>
          <a:prstGeom prst="rect">
            <a:avLst/>
          </a:prstGeom>
        </p:spPr>
        <p:txBody>
          <a:bodyPr/>
          <a:lstStyle/>
          <a:p>
            <a:fld id="{8DD4B648-6C9B-1B4F-994F-8DF154962EDF}" type="datetime1">
              <a:rPr lang="en-NZ" smtClean="0"/>
              <a:t>10/10/2025</a:t>
            </a:fld>
            <a:endParaRPr lang="en-US"/>
          </a:p>
        </p:txBody>
      </p:sp>
      <p:sp>
        <p:nvSpPr>
          <p:cNvPr id="4" name="Footer Placeholder 3">
            <a:extLst>
              <a:ext uri="{FF2B5EF4-FFF2-40B4-BE49-F238E27FC236}">
                <a16:creationId xmlns:a16="http://schemas.microsoft.com/office/drawing/2014/main" id="{1D62553E-7D54-7B51-C46A-DBBE9DA089B5}"/>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5" name="Slide Number Placeholder 4">
            <a:extLst>
              <a:ext uri="{FF2B5EF4-FFF2-40B4-BE49-F238E27FC236}">
                <a16:creationId xmlns:a16="http://schemas.microsoft.com/office/drawing/2014/main" id="{2B910DC2-46E3-4D54-F996-CDCD1370FBE1}"/>
              </a:ext>
            </a:extLst>
          </p:cNvPr>
          <p:cNvSpPr>
            <a:spLocks noGrp="1"/>
          </p:cNvSpPr>
          <p:nvPr>
            <p:ph type="sldNum" sz="quarter" idx="12"/>
          </p:nvPr>
        </p:nvSpPr>
        <p:spPr/>
        <p:txBody>
          <a:bodyPr/>
          <a:lstStyle/>
          <a:p>
            <a:fld id="{AD51669D-741F-8B4D-B67C-352511726059}" type="slidenum">
              <a:rPr lang="en-US" smtClean="0"/>
              <a:t>‹#›</a:t>
            </a:fld>
            <a:endParaRPr lang="en-US"/>
          </a:p>
        </p:txBody>
      </p:sp>
      <p:sp>
        <p:nvSpPr>
          <p:cNvPr id="6" name="Title 1">
            <a:extLst>
              <a:ext uri="{FF2B5EF4-FFF2-40B4-BE49-F238E27FC236}">
                <a16:creationId xmlns:a16="http://schemas.microsoft.com/office/drawing/2014/main" id="{D7E7BA3A-7A48-9F55-8208-FE8B27A1EA00}"/>
              </a:ext>
            </a:extLst>
          </p:cNvPr>
          <p:cNvSpPr txBox="1">
            <a:spLocks/>
          </p:cNvSpPr>
          <p:nvPr userDrawn="1"/>
        </p:nvSpPr>
        <p:spPr>
          <a:xfrm>
            <a:off x="879090" y="1445652"/>
            <a:ext cx="4836160"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Identity &amp; Difference</a:t>
            </a:r>
            <a:endParaRPr lang="en-US" dirty="0"/>
          </a:p>
        </p:txBody>
      </p:sp>
      <p:sp>
        <p:nvSpPr>
          <p:cNvPr id="7" name="Subtitle 2">
            <a:extLst>
              <a:ext uri="{FF2B5EF4-FFF2-40B4-BE49-F238E27FC236}">
                <a16:creationId xmlns:a16="http://schemas.microsoft.com/office/drawing/2014/main" id="{CFA1CDF2-2A2E-E6D3-2A5D-455E351CE02D}"/>
              </a:ext>
            </a:extLst>
          </p:cNvPr>
          <p:cNvSpPr txBox="1">
            <a:spLocks/>
          </p:cNvSpPr>
          <p:nvPr userDrawn="1"/>
        </p:nvSpPr>
        <p:spPr>
          <a:xfrm>
            <a:off x="1240613"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Autumn: Term One</a:t>
            </a:r>
          </a:p>
        </p:txBody>
      </p:sp>
      <p:sp>
        <p:nvSpPr>
          <p:cNvPr id="8" name="Subtitle 2">
            <a:extLst>
              <a:ext uri="{FF2B5EF4-FFF2-40B4-BE49-F238E27FC236}">
                <a16:creationId xmlns:a16="http://schemas.microsoft.com/office/drawing/2014/main" id="{FD60B077-531C-3B0D-2CD6-0FB7DE433E76}"/>
              </a:ext>
            </a:extLst>
          </p:cNvPr>
          <p:cNvSpPr txBox="1">
            <a:spLocks/>
          </p:cNvSpPr>
          <p:nvPr userDrawn="1"/>
        </p:nvSpPr>
        <p:spPr>
          <a:xfrm>
            <a:off x="879090" y="2375332"/>
            <a:ext cx="6384471" cy="15565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NZ" sz="2400" dirty="0"/>
              <a:t>Exploring how everyone is unique, </a:t>
            </a:r>
          </a:p>
          <a:p>
            <a:pPr>
              <a:lnSpc>
                <a:spcPct val="100000"/>
              </a:lnSpc>
            </a:pPr>
            <a:r>
              <a:rPr lang="en-NZ" sz="2400" dirty="0"/>
              <a:t>dismantling the idea of “normal”, </a:t>
            </a:r>
          </a:p>
          <a:p>
            <a:pPr>
              <a:lnSpc>
                <a:spcPct val="100000"/>
              </a:lnSpc>
            </a:pPr>
            <a:r>
              <a:rPr lang="en-NZ" sz="2400" dirty="0"/>
              <a:t>and building confidence in being yourself.</a:t>
            </a:r>
            <a:endParaRPr lang="en-US" sz="2400" b="1" dirty="0">
              <a:latin typeface="Exo SemiBold" pitchFamily="2" charset="77"/>
            </a:endParaRPr>
          </a:p>
        </p:txBody>
      </p:sp>
      <p:pic>
        <p:nvPicPr>
          <p:cNvPr id="9" name="Graphic 8" descr="Leaf with solid fill">
            <a:extLst>
              <a:ext uri="{FF2B5EF4-FFF2-40B4-BE49-F238E27FC236}">
                <a16:creationId xmlns:a16="http://schemas.microsoft.com/office/drawing/2014/main" id="{7B49318C-ED3B-A728-0EBA-23F1CAABE0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36690" y="1011526"/>
            <a:ext cx="289957" cy="289957"/>
          </a:xfrm>
          <a:prstGeom prst="rect">
            <a:avLst/>
          </a:prstGeom>
        </p:spPr>
      </p:pic>
    </p:spTree>
    <p:extLst>
      <p:ext uri="{BB962C8B-B14F-4D97-AF65-F5344CB8AC3E}">
        <p14:creationId xmlns:p14="http://schemas.microsoft.com/office/powerpoint/2010/main" val="425906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376FF-B1F2-AE91-7DD8-C3F848093060}"/>
              </a:ext>
            </a:extLst>
          </p:cNvPr>
          <p:cNvSpPr>
            <a:spLocks noGrp="1"/>
          </p:cNvSpPr>
          <p:nvPr>
            <p:ph type="dt" sz="half" idx="10"/>
          </p:nvPr>
        </p:nvSpPr>
        <p:spPr>
          <a:xfrm>
            <a:off x="838200" y="6356350"/>
            <a:ext cx="2743200" cy="365125"/>
          </a:xfrm>
          <a:prstGeom prst="rect">
            <a:avLst/>
          </a:prstGeom>
        </p:spPr>
        <p:txBody>
          <a:bodyPr/>
          <a:lstStyle/>
          <a:p>
            <a:fld id="{4DF657AD-2245-3F44-88F5-1470C1B37AEA}" type="datetime1">
              <a:rPr lang="en-NZ" smtClean="0"/>
              <a:t>10/10/2025</a:t>
            </a:fld>
            <a:endParaRPr lang="en-US"/>
          </a:p>
        </p:txBody>
      </p:sp>
      <p:sp>
        <p:nvSpPr>
          <p:cNvPr id="3" name="Footer Placeholder 2">
            <a:extLst>
              <a:ext uri="{FF2B5EF4-FFF2-40B4-BE49-F238E27FC236}">
                <a16:creationId xmlns:a16="http://schemas.microsoft.com/office/drawing/2014/main" id="{CE9D4566-2F2E-29E3-AFAA-F974203A0B16}"/>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4" name="Slide Number Placeholder 3">
            <a:extLst>
              <a:ext uri="{FF2B5EF4-FFF2-40B4-BE49-F238E27FC236}">
                <a16:creationId xmlns:a16="http://schemas.microsoft.com/office/drawing/2014/main" id="{81006C3B-9A68-7023-B494-069E893355AC}"/>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4070168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8BF62-9905-5D06-2AB5-135A0C581F4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D4234DA-9A8C-23F3-66F4-DFB39BB045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65AD1150-AEA1-B120-F0CB-2F53E3E246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A63C371-9631-4103-4DC7-76C3FC8C212A}"/>
              </a:ext>
            </a:extLst>
          </p:cNvPr>
          <p:cNvSpPr>
            <a:spLocks noGrp="1"/>
          </p:cNvSpPr>
          <p:nvPr>
            <p:ph type="dt" sz="half" idx="10"/>
          </p:nvPr>
        </p:nvSpPr>
        <p:spPr>
          <a:xfrm>
            <a:off x="838200" y="6356350"/>
            <a:ext cx="2743200" cy="365125"/>
          </a:xfrm>
          <a:prstGeom prst="rect">
            <a:avLst/>
          </a:prstGeom>
        </p:spPr>
        <p:txBody>
          <a:bodyPr/>
          <a:lstStyle/>
          <a:p>
            <a:fld id="{4321CB56-F68A-E84F-99B9-E44E738B7337}" type="datetime1">
              <a:rPr lang="en-NZ" smtClean="0"/>
              <a:t>10/10/2025</a:t>
            </a:fld>
            <a:endParaRPr lang="en-US"/>
          </a:p>
        </p:txBody>
      </p:sp>
      <p:sp>
        <p:nvSpPr>
          <p:cNvPr id="6" name="Footer Placeholder 5">
            <a:extLst>
              <a:ext uri="{FF2B5EF4-FFF2-40B4-BE49-F238E27FC236}">
                <a16:creationId xmlns:a16="http://schemas.microsoft.com/office/drawing/2014/main" id="{89D729EE-6F5F-99AB-910D-1A7B149E7D40}"/>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6B7C72F-0208-2890-C29F-3CFB58DAA201}"/>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153948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A04F0-365A-9050-EDEA-F21861F7495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1729ECF-01AD-B714-8C45-C2D6790CE6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4F5148F-1E0C-2081-09C1-4E78B28A42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9B4653-DFF2-D731-213C-056C2AA0E6E4}"/>
              </a:ext>
            </a:extLst>
          </p:cNvPr>
          <p:cNvSpPr>
            <a:spLocks noGrp="1"/>
          </p:cNvSpPr>
          <p:nvPr>
            <p:ph type="dt" sz="half" idx="10"/>
          </p:nvPr>
        </p:nvSpPr>
        <p:spPr>
          <a:xfrm>
            <a:off x="838200" y="6356350"/>
            <a:ext cx="2743200" cy="365125"/>
          </a:xfrm>
          <a:prstGeom prst="rect">
            <a:avLst/>
          </a:prstGeom>
        </p:spPr>
        <p:txBody>
          <a:bodyPr/>
          <a:lstStyle/>
          <a:p>
            <a:fld id="{02DB78DA-9055-744E-8C03-5E8674352E62}" type="datetime1">
              <a:rPr lang="en-NZ" smtClean="0"/>
              <a:t>10/10/2025</a:t>
            </a:fld>
            <a:endParaRPr lang="en-US"/>
          </a:p>
        </p:txBody>
      </p:sp>
      <p:sp>
        <p:nvSpPr>
          <p:cNvPr id="6" name="Footer Placeholder 5">
            <a:extLst>
              <a:ext uri="{FF2B5EF4-FFF2-40B4-BE49-F238E27FC236}">
                <a16:creationId xmlns:a16="http://schemas.microsoft.com/office/drawing/2014/main" id="{29A8BF30-A334-3014-B52A-A45D73CE3913}"/>
              </a:ext>
            </a:extLst>
          </p:cNvPr>
          <p:cNvSpPr>
            <a:spLocks noGrp="1"/>
          </p:cNvSpPr>
          <p:nvPr>
            <p:ph type="ftr" sz="quarter" idx="11"/>
          </p:nvPr>
        </p:nvSpPr>
        <p:spPr>
          <a:xfrm>
            <a:off x="4038600" y="6356350"/>
            <a:ext cx="4114800" cy="365125"/>
          </a:xfrm>
          <a:prstGeom prst="rect">
            <a:avLst/>
          </a:prstGeom>
        </p:spPr>
        <p:txBody>
          <a:bodyPr/>
          <a:lstStyle/>
          <a:p>
            <a:r>
              <a:rPr lang="en-US"/>
              <a:t>Electric Umbrella  |  page: 3</a:t>
            </a:r>
          </a:p>
        </p:txBody>
      </p:sp>
      <p:sp>
        <p:nvSpPr>
          <p:cNvPr id="7" name="Slide Number Placeholder 6">
            <a:extLst>
              <a:ext uri="{FF2B5EF4-FFF2-40B4-BE49-F238E27FC236}">
                <a16:creationId xmlns:a16="http://schemas.microsoft.com/office/drawing/2014/main" id="{9E907C07-5514-FA52-1262-87AE79A49386}"/>
              </a:ext>
            </a:extLst>
          </p:cNvPr>
          <p:cNvSpPr>
            <a:spLocks noGrp="1"/>
          </p:cNvSpPr>
          <p:nvPr>
            <p:ph type="sldNum" sz="quarter" idx="12"/>
          </p:nvPr>
        </p:nvSpPr>
        <p:spPr/>
        <p:txBody>
          <a:bodyPr/>
          <a:lstStyle/>
          <a:p>
            <a:fld id="{AD51669D-741F-8B4D-B67C-352511726059}" type="slidenum">
              <a:rPr lang="en-US" smtClean="0"/>
              <a:t>‹#›</a:t>
            </a:fld>
            <a:endParaRPr lang="en-US"/>
          </a:p>
        </p:txBody>
      </p:sp>
    </p:spTree>
    <p:extLst>
      <p:ext uri="{BB962C8B-B14F-4D97-AF65-F5344CB8AC3E}">
        <p14:creationId xmlns:p14="http://schemas.microsoft.com/office/powerpoint/2010/main" val="2567744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95EBE0-2CE3-C44C-547A-8D2164F867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942B45E-C758-71F9-E2DE-4FC9E35629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a:extLst>
              <a:ext uri="{FF2B5EF4-FFF2-40B4-BE49-F238E27FC236}">
                <a16:creationId xmlns:a16="http://schemas.microsoft.com/office/drawing/2014/main" id="{16496BC0-A73B-F68F-4867-D713DEC6D823}"/>
              </a:ext>
            </a:extLst>
          </p:cNvPr>
          <p:cNvSpPr>
            <a:spLocks noGrp="1"/>
          </p:cNvSpPr>
          <p:nvPr>
            <p:ph type="sldNum" sz="quarter" idx="4"/>
          </p:nvPr>
        </p:nvSpPr>
        <p:spPr>
          <a:xfrm>
            <a:off x="8610600" y="6356350"/>
            <a:ext cx="2743200" cy="365125"/>
          </a:xfrm>
          <a:prstGeom prst="rect">
            <a:avLst/>
          </a:prstGeom>
          <a:solidFill>
            <a:srgbClr val="F5F5F5"/>
          </a:solidFill>
        </p:spPr>
        <p:txBody>
          <a:bodyPr vert="horz" lIns="91440" tIns="45720" rIns="91440" bIns="45720" rtlCol="0" anchor="ctr"/>
          <a:lstStyle>
            <a:lvl1pPr algn="r">
              <a:defRPr sz="1200">
                <a:solidFill>
                  <a:srgbClr val="464949"/>
                </a:solidFill>
                <a:latin typeface="Exo" pitchFamily="2" charset="77"/>
              </a:defRPr>
            </a:lvl1pPr>
          </a:lstStyle>
          <a:p>
            <a:r>
              <a:rPr lang="en-US" dirty="0"/>
              <a:t>Electric Umbrella  |  page: 3</a:t>
            </a:r>
          </a:p>
        </p:txBody>
      </p:sp>
    </p:spTree>
    <p:extLst>
      <p:ext uri="{BB962C8B-B14F-4D97-AF65-F5344CB8AC3E}">
        <p14:creationId xmlns:p14="http://schemas.microsoft.com/office/powerpoint/2010/main" val="21594339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notesSlide" Target="../notesSlides/notesSlide3.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https://www.youtube.com/embed/EoFOWriqfX8?feature=oembed" TargetMode="Externa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5EF79EF-7912-B93B-D5CA-2EE60E372538}"/>
              </a:ext>
            </a:extLst>
          </p:cNvPr>
          <p:cNvSpPr/>
          <p:nvPr/>
        </p:nvSpPr>
        <p:spPr>
          <a:xfrm>
            <a:off x="0" y="0"/>
            <a:ext cx="12192000" cy="6858000"/>
          </a:xfrm>
          <a:prstGeom prst="rect">
            <a:avLst/>
          </a:prstGeom>
          <a:solidFill>
            <a:srgbClr val="FFDA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7319EFA-B495-609D-ACAA-4AA021D0CAFE}"/>
              </a:ext>
            </a:extLst>
          </p:cNvPr>
          <p:cNvPicPr>
            <a:picLocks noChangeAspect="1"/>
          </p:cNvPicPr>
          <p:nvPr/>
        </p:nvPicPr>
        <p:blipFill>
          <a:blip r:embed="rId3"/>
          <a:stretch>
            <a:fillRect/>
          </a:stretch>
        </p:blipFill>
        <p:spPr>
          <a:xfrm>
            <a:off x="515155" y="827467"/>
            <a:ext cx="5203065" cy="5203065"/>
          </a:xfrm>
          <a:prstGeom prst="rect">
            <a:avLst/>
          </a:prstGeom>
        </p:spPr>
      </p:pic>
      <p:sp>
        <p:nvSpPr>
          <p:cNvPr id="4" name="Title 1">
            <a:extLst>
              <a:ext uri="{FF2B5EF4-FFF2-40B4-BE49-F238E27FC236}">
                <a16:creationId xmlns:a16="http://schemas.microsoft.com/office/drawing/2014/main" id="{6227FAA2-4F26-D4A9-4BF7-3C2E6E069A00}"/>
              </a:ext>
            </a:extLst>
          </p:cNvPr>
          <p:cNvSpPr txBox="1">
            <a:spLocks/>
          </p:cNvSpPr>
          <p:nvPr/>
        </p:nvSpPr>
        <p:spPr>
          <a:xfrm>
            <a:off x="5718220" y="2221314"/>
            <a:ext cx="3612479" cy="148235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It’s Not a Crime </a:t>
            </a:r>
            <a:br>
              <a:rPr lang="en-NZ" dirty="0"/>
            </a:br>
            <a:r>
              <a:rPr lang="en-NZ" dirty="0"/>
              <a:t>to be Different</a:t>
            </a:r>
            <a:endParaRPr lang="en-US" dirty="0"/>
          </a:p>
        </p:txBody>
      </p:sp>
      <p:sp>
        <p:nvSpPr>
          <p:cNvPr id="5" name="Subtitle 2">
            <a:extLst>
              <a:ext uri="{FF2B5EF4-FFF2-40B4-BE49-F238E27FC236}">
                <a16:creationId xmlns:a16="http://schemas.microsoft.com/office/drawing/2014/main" id="{E5B4C2B7-6A2D-D850-E3A1-3E1ACCE51BD5}"/>
              </a:ext>
            </a:extLst>
          </p:cNvPr>
          <p:cNvSpPr txBox="1">
            <a:spLocks/>
          </p:cNvSpPr>
          <p:nvPr/>
        </p:nvSpPr>
        <p:spPr>
          <a:xfrm>
            <a:off x="5718220" y="3703672"/>
            <a:ext cx="5035849" cy="7977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NZ" sz="2400" dirty="0"/>
              <a:t>Resources for:</a:t>
            </a:r>
            <a:br>
              <a:rPr lang="en-NZ" sz="2400" dirty="0"/>
            </a:br>
            <a:r>
              <a:rPr lang="en-NZ" sz="2400" dirty="0"/>
              <a:t>Years 7 and 8</a:t>
            </a:r>
            <a:endParaRPr lang="en-US" sz="2400" dirty="0">
              <a:latin typeface="Exo" pitchFamily="2" charset="77"/>
            </a:endParaRPr>
          </a:p>
        </p:txBody>
      </p:sp>
    </p:spTree>
    <p:extLst>
      <p:ext uri="{BB962C8B-B14F-4D97-AF65-F5344CB8AC3E}">
        <p14:creationId xmlns:p14="http://schemas.microsoft.com/office/powerpoint/2010/main" val="388281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900" decel="100000" fill="hold"/>
                                        <p:tgtEl>
                                          <p:spTgt spid="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948AA-C2E8-4766-7023-0F0492F49C1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28E463A-F3AB-A4E5-FC74-347788BD6525}"/>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06C2BD4F-FC4E-DBF0-C49A-2EA435E96A5C}"/>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24CCC540-DA44-8762-2349-B2DB43A5B4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51347D80-EC6C-6A29-5C3D-CE0E30E8448C}"/>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562A7345-1072-31E1-4267-B778B5096706}"/>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67362807-AC56-9F2B-CEA2-4CC5A6861EDD}"/>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dirty="0"/>
              <a:t>What is a Hate Incident? Does it have </a:t>
            </a:r>
            <a:br>
              <a:rPr lang="en-NZ" dirty="0"/>
            </a:br>
            <a:r>
              <a:rPr lang="en-NZ" dirty="0"/>
              <a:t>to be criminal for it to be bad?</a:t>
            </a:r>
          </a:p>
          <a:p>
            <a:pPr marL="0" indent="0">
              <a:buNone/>
            </a:pPr>
            <a:r>
              <a:rPr lang="en-NZ" i="1" dirty="0"/>
              <a:t>“A hate incident is any incident which the victim, </a:t>
            </a:r>
            <a:br>
              <a:rPr lang="en-NZ" i="1" dirty="0"/>
            </a:br>
            <a:r>
              <a:rPr lang="en-NZ" i="1" dirty="0"/>
              <a:t>or anyone else, thinks is based on someone’s prejudice towards them because of their race, religion, sexual orientation, disability or </a:t>
            </a:r>
            <a:br>
              <a:rPr lang="en-NZ" i="1" dirty="0"/>
            </a:br>
            <a:r>
              <a:rPr lang="en-NZ" i="1" dirty="0"/>
              <a:t>because they are transgender.”</a:t>
            </a:r>
          </a:p>
        </p:txBody>
      </p:sp>
    </p:spTree>
    <p:extLst>
      <p:ext uri="{BB962C8B-B14F-4D97-AF65-F5344CB8AC3E}">
        <p14:creationId xmlns:p14="http://schemas.microsoft.com/office/powerpoint/2010/main" val="293948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8CD32B-AF1A-6F7B-A621-218D168D207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57DD7D9-8AAB-CAEF-AE67-CDB802F743E6}"/>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685C9487-BD92-5F0D-BF46-5F50EC9D3E2A}"/>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BA58BEC6-05CF-FBB3-81B5-64E5D3FE6E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9C5B4EB5-2AC8-8182-09B3-0F7FDE0B2592}"/>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5E80E257-AD53-900F-D0A3-55CE1062EAB6}"/>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175E832E-4AFB-2700-8538-3FB2A3402EE5}"/>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If you’re the victim of a hate incident or </a:t>
            </a:r>
            <a:br>
              <a:rPr lang="en-NZ" dirty="0"/>
            </a:br>
            <a:r>
              <a:rPr lang="en-NZ" dirty="0"/>
              <a:t>a hate crime, or you see someone else being victimised, what should you do? The lyrics of </a:t>
            </a:r>
            <a:br>
              <a:rPr lang="en-NZ" dirty="0"/>
            </a:br>
            <a:r>
              <a:rPr lang="en-NZ" dirty="0"/>
              <a:t>our song tell you… </a:t>
            </a:r>
          </a:p>
        </p:txBody>
      </p:sp>
    </p:spTree>
    <p:extLst>
      <p:ext uri="{BB962C8B-B14F-4D97-AF65-F5344CB8AC3E}">
        <p14:creationId xmlns:p14="http://schemas.microsoft.com/office/powerpoint/2010/main" val="223288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CF2E6-4549-64F2-77F8-41323D044C3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EC30B45-4A88-0BED-92AC-B5A1B341D4AA}"/>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495D55D8-300F-8AA7-D468-FA8D28158B4A}"/>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46320097-CDE4-E459-6F40-AB22655261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7479DE52-33E5-478E-21D9-E4A99505D274}"/>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72D193D1-EEF3-5049-1401-7DFB4AC292A5}"/>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9EF3D8C7-58E4-B340-EF25-F5EFF62884FC}"/>
              </a:ext>
            </a:extLst>
          </p:cNvPr>
          <p:cNvSpPr txBox="1">
            <a:spLocks/>
          </p:cNvSpPr>
          <p:nvPr/>
        </p:nvSpPr>
        <p:spPr>
          <a:xfrm>
            <a:off x="879090" y="2375331"/>
            <a:ext cx="8789566" cy="319419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b="1" i="1" dirty="0"/>
              <a:t>“If you see or feel something like it, don't you</a:t>
            </a:r>
            <a:br>
              <a:rPr lang="en-NZ" b="1" i="1" dirty="0"/>
            </a:br>
            <a:r>
              <a:rPr lang="en-NZ" b="1" i="1" dirty="0"/>
              <a:t> ignore it (REPORT IT)!” It’s not ok to say nothing, even though it’s hard”</a:t>
            </a:r>
          </a:p>
          <a:p>
            <a:pPr fontAlgn="base"/>
            <a:r>
              <a:rPr lang="en-NZ" dirty="0"/>
              <a:t>👩‍🏫 Tell a trusted adult</a:t>
            </a:r>
          </a:p>
          <a:p>
            <a:pPr fontAlgn="base"/>
            <a:r>
              <a:rPr lang="en-NZ" dirty="0"/>
              <a:t>☎️ If it’s an emergency, phone 999</a:t>
            </a:r>
          </a:p>
          <a:p>
            <a:pPr fontAlgn="base"/>
            <a:r>
              <a:rPr lang="en-NZ" dirty="0"/>
              <a:t>📞 If it’s not an emergency phone 101</a:t>
            </a:r>
          </a:p>
          <a:p>
            <a:pPr fontAlgn="base"/>
            <a:r>
              <a:rPr lang="en-NZ" dirty="0"/>
              <a:t>🌐 Or report it online</a:t>
            </a:r>
          </a:p>
        </p:txBody>
      </p:sp>
    </p:spTree>
    <p:extLst>
      <p:ext uri="{BB962C8B-B14F-4D97-AF65-F5344CB8AC3E}">
        <p14:creationId xmlns:p14="http://schemas.microsoft.com/office/powerpoint/2010/main" val="2488787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ACEE7-3CD9-E964-87D8-1B1CFA40F59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E12C8DB-B729-3A0E-02CF-B0E05C6BC05C}"/>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0D755B45-4FE9-C802-FE04-0FDFF01A79EC}"/>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3EC46E64-A58A-C1DF-65F4-E5E6467887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9B2CE96E-D586-185E-5C2D-3E035B86C943}"/>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A6B9CE71-706B-9559-D0DE-99009C35337C}"/>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589F874E-A43D-DAC9-6D1F-9E1725FDED62}"/>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dirty="0"/>
              <a:t>How do you think we can stop people </a:t>
            </a:r>
            <a:br>
              <a:rPr lang="en-NZ" dirty="0"/>
            </a:br>
            <a:r>
              <a:rPr lang="en-NZ" dirty="0"/>
              <a:t>from committing hate incidents and </a:t>
            </a:r>
            <a:br>
              <a:rPr lang="en-NZ" dirty="0"/>
            </a:br>
            <a:r>
              <a:rPr lang="en-NZ" dirty="0"/>
              <a:t>why do you think it’s important? </a:t>
            </a:r>
          </a:p>
        </p:txBody>
      </p:sp>
    </p:spTree>
    <p:extLst>
      <p:ext uri="{BB962C8B-B14F-4D97-AF65-F5344CB8AC3E}">
        <p14:creationId xmlns:p14="http://schemas.microsoft.com/office/powerpoint/2010/main" val="103446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AEC0E-DBB7-300B-D15F-DB850CC3F66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A5EB092-5D9F-781C-50E5-5FC5E7DA71B9}"/>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DE2589CC-E162-5CC9-C817-7BE85A5B7BCE}"/>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0978A032-EE0F-4104-1831-03518E2BE94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8" name="Subtitle 2">
            <a:extLst>
              <a:ext uri="{FF2B5EF4-FFF2-40B4-BE49-F238E27FC236}">
                <a16:creationId xmlns:a16="http://schemas.microsoft.com/office/drawing/2014/main" id="{C6FAC1CC-8431-538F-6EA9-D6AB7EDB697C}"/>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2" name="Title 1">
            <a:extLst>
              <a:ext uri="{FF2B5EF4-FFF2-40B4-BE49-F238E27FC236}">
                <a16:creationId xmlns:a16="http://schemas.microsoft.com/office/drawing/2014/main" id="{24529B3D-7644-D4D0-CB05-301A7AF92AF1}"/>
              </a:ext>
            </a:extLst>
          </p:cNvPr>
          <p:cNvSpPr txBox="1">
            <a:spLocks/>
          </p:cNvSpPr>
          <p:nvPr/>
        </p:nvSpPr>
        <p:spPr>
          <a:xfrm>
            <a:off x="879089" y="1445652"/>
            <a:ext cx="8091490" cy="1045300"/>
          </a:xfrm>
          <a:prstGeom prst="rect">
            <a:avLst/>
          </a:prstGeom>
        </p:spPr>
        <p:txBody>
          <a:bodyPr vert="horz" lIns="91440" tIns="45720" rIns="91440" bIns="45720" rtlCol="0" anchor="ctr">
            <a:normAutofit fontScale="62500" lnSpcReduction="20000"/>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20000"/>
              </a:lnSpc>
            </a:pPr>
            <a:r>
              <a:rPr lang="en-NZ" dirty="0"/>
              <a:t>How do you think we can help to </a:t>
            </a:r>
            <a:r>
              <a:rPr lang="en-NZ" b="1" dirty="0"/>
              <a:t>CREATE</a:t>
            </a:r>
            <a:r>
              <a:rPr lang="en-NZ" dirty="0"/>
              <a:t> a society where everyone is made to feel welcome and safe?</a:t>
            </a:r>
            <a:endParaRPr lang="en-US" dirty="0"/>
          </a:p>
        </p:txBody>
      </p:sp>
      <p:sp>
        <p:nvSpPr>
          <p:cNvPr id="7" name="Subtitle 2">
            <a:extLst>
              <a:ext uri="{FF2B5EF4-FFF2-40B4-BE49-F238E27FC236}">
                <a16:creationId xmlns:a16="http://schemas.microsoft.com/office/drawing/2014/main" id="{D087C677-33F7-A708-DF7A-278AF4F8C508}"/>
              </a:ext>
            </a:extLst>
          </p:cNvPr>
          <p:cNvSpPr txBox="1">
            <a:spLocks/>
          </p:cNvSpPr>
          <p:nvPr/>
        </p:nvSpPr>
        <p:spPr>
          <a:xfrm>
            <a:off x="879089" y="2485692"/>
            <a:ext cx="8800939" cy="39308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NZ" sz="3300" dirty="0">
                <a:latin typeface="Exo Black" pitchFamily="2" charset="77"/>
              </a:rPr>
              <a:t>C</a:t>
            </a:r>
            <a:r>
              <a:rPr lang="en-NZ" dirty="0"/>
              <a:t>elebrate your own uniqueness.</a:t>
            </a:r>
          </a:p>
          <a:p>
            <a:pPr>
              <a:lnSpc>
                <a:spcPct val="110000"/>
              </a:lnSpc>
            </a:pPr>
            <a:r>
              <a:rPr lang="en-NZ" sz="3300" dirty="0">
                <a:latin typeface="Exo Black" pitchFamily="2" charset="77"/>
              </a:rPr>
              <a:t>R</a:t>
            </a:r>
            <a:r>
              <a:rPr lang="en-NZ" dirty="0"/>
              <a:t>espect other people’s views and situation.</a:t>
            </a:r>
          </a:p>
          <a:p>
            <a:pPr>
              <a:lnSpc>
                <a:spcPct val="110000"/>
              </a:lnSpc>
            </a:pPr>
            <a:r>
              <a:rPr lang="en-NZ" sz="3300" dirty="0">
                <a:latin typeface="Exo Black" pitchFamily="2" charset="77"/>
              </a:rPr>
              <a:t>E</a:t>
            </a:r>
            <a:r>
              <a:rPr lang="en-NZ" dirty="0"/>
              <a:t>ducate yourself about differences, so they don’t seem scary.</a:t>
            </a:r>
          </a:p>
          <a:p>
            <a:pPr>
              <a:lnSpc>
                <a:spcPct val="110000"/>
              </a:lnSpc>
            </a:pPr>
            <a:r>
              <a:rPr lang="en-NZ" sz="3300" dirty="0">
                <a:latin typeface="Exo Black" pitchFamily="2" charset="77"/>
              </a:rPr>
              <a:t>A</a:t>
            </a:r>
            <a:r>
              <a:rPr lang="en-NZ" dirty="0"/>
              <a:t>ccept and include people for who they are.</a:t>
            </a:r>
          </a:p>
          <a:p>
            <a:pPr>
              <a:lnSpc>
                <a:spcPct val="110000"/>
              </a:lnSpc>
            </a:pPr>
            <a:r>
              <a:rPr lang="en-NZ" sz="3300" dirty="0">
                <a:latin typeface="Exo Black" pitchFamily="2" charset="77"/>
              </a:rPr>
              <a:t>T</a:t>
            </a:r>
            <a:r>
              <a:rPr lang="en-NZ" dirty="0"/>
              <a:t>ell a trusted adult about any prejudicial behaviour </a:t>
            </a:r>
            <a:br>
              <a:rPr lang="en-NZ" dirty="0"/>
            </a:br>
            <a:r>
              <a:rPr lang="en-NZ" dirty="0"/>
              <a:t>that you witness.</a:t>
            </a:r>
          </a:p>
          <a:p>
            <a:pPr>
              <a:lnSpc>
                <a:spcPct val="110000"/>
              </a:lnSpc>
            </a:pPr>
            <a:r>
              <a:rPr lang="en-NZ" sz="3400" dirty="0">
                <a:latin typeface="Exo Black" pitchFamily="2" charset="77"/>
              </a:rPr>
              <a:t>E</a:t>
            </a:r>
            <a:r>
              <a:rPr lang="en-NZ" dirty="0"/>
              <a:t>ncourage others to be “Acceptance Ambassadors” </a:t>
            </a:r>
            <a:br>
              <a:rPr lang="en-NZ" dirty="0"/>
            </a:br>
            <a:r>
              <a:rPr lang="en-NZ" dirty="0"/>
              <a:t>by standing up for those in need.</a:t>
            </a:r>
          </a:p>
        </p:txBody>
      </p:sp>
    </p:spTree>
    <p:extLst>
      <p:ext uri="{BB962C8B-B14F-4D97-AF65-F5344CB8AC3E}">
        <p14:creationId xmlns:p14="http://schemas.microsoft.com/office/powerpoint/2010/main" val="1444071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A2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7AD714FD-B139-EB54-C5AF-4D471EB094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82014" y="1492539"/>
            <a:ext cx="4207091" cy="3872923"/>
          </a:xfrm>
          <a:prstGeom prst="rect">
            <a:avLst/>
          </a:prstGeom>
        </p:spPr>
      </p:pic>
      <p:grpSp>
        <p:nvGrpSpPr>
          <p:cNvPr id="16" name="Group 15">
            <a:extLst>
              <a:ext uri="{FF2B5EF4-FFF2-40B4-BE49-F238E27FC236}">
                <a16:creationId xmlns:a16="http://schemas.microsoft.com/office/drawing/2014/main" id="{7D6386E6-AC9D-CBCE-F26D-FA14599DE46B}"/>
              </a:ext>
            </a:extLst>
          </p:cNvPr>
          <p:cNvGrpSpPr/>
          <p:nvPr/>
        </p:nvGrpSpPr>
        <p:grpSpPr>
          <a:xfrm>
            <a:off x="6941194" y="2835968"/>
            <a:ext cx="2755256" cy="1903754"/>
            <a:chOff x="6941194" y="2663440"/>
            <a:chExt cx="2755256" cy="1903754"/>
          </a:xfrm>
        </p:grpSpPr>
        <p:pic>
          <p:nvPicPr>
            <p:cNvPr id="7" name="Graphic 6">
              <a:extLst>
                <a:ext uri="{FF2B5EF4-FFF2-40B4-BE49-F238E27FC236}">
                  <a16:creationId xmlns:a16="http://schemas.microsoft.com/office/drawing/2014/main" id="{65B20AF8-20BE-CA10-8839-22B09BE4FF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41194" y="3413589"/>
              <a:ext cx="419100" cy="419100"/>
            </a:xfrm>
            <a:prstGeom prst="rect">
              <a:avLst/>
            </a:prstGeom>
          </p:spPr>
        </p:pic>
        <p:pic>
          <p:nvPicPr>
            <p:cNvPr id="9" name="Graphic 8">
              <a:extLst>
                <a:ext uri="{FF2B5EF4-FFF2-40B4-BE49-F238E27FC236}">
                  <a16:creationId xmlns:a16="http://schemas.microsoft.com/office/drawing/2014/main" id="{DBDCAEB2-91B2-67FF-BB59-67DA67F73E5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41194" y="2663440"/>
              <a:ext cx="419100" cy="419100"/>
            </a:xfrm>
            <a:prstGeom prst="rect">
              <a:avLst/>
            </a:prstGeom>
          </p:spPr>
        </p:pic>
        <p:pic>
          <p:nvPicPr>
            <p:cNvPr id="11" name="Graphic 10">
              <a:extLst>
                <a:ext uri="{FF2B5EF4-FFF2-40B4-BE49-F238E27FC236}">
                  <a16:creationId xmlns:a16="http://schemas.microsoft.com/office/drawing/2014/main" id="{65F9B014-70D6-1BC8-44B8-59D4EA9BDA8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41194" y="4148094"/>
              <a:ext cx="419100" cy="419100"/>
            </a:xfrm>
            <a:prstGeom prst="rect">
              <a:avLst/>
            </a:prstGeom>
          </p:spPr>
        </p:pic>
        <p:sp>
          <p:nvSpPr>
            <p:cNvPr id="12" name="Subtitle 2">
              <a:extLst>
                <a:ext uri="{FF2B5EF4-FFF2-40B4-BE49-F238E27FC236}">
                  <a16:creationId xmlns:a16="http://schemas.microsoft.com/office/drawing/2014/main" id="{A265ED1B-A916-5AB4-9712-BE387105CA3B}"/>
                </a:ext>
              </a:extLst>
            </p:cNvPr>
            <p:cNvSpPr txBox="1">
              <a:spLocks/>
            </p:cNvSpPr>
            <p:nvPr/>
          </p:nvSpPr>
          <p:spPr>
            <a:xfrm>
              <a:off x="7442779" y="2709906"/>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3" name="Subtitle 2">
              <a:extLst>
                <a:ext uri="{FF2B5EF4-FFF2-40B4-BE49-F238E27FC236}">
                  <a16:creationId xmlns:a16="http://schemas.microsoft.com/office/drawing/2014/main" id="{821B14A9-011E-9B16-5B9E-77250A43A70D}"/>
                </a:ext>
              </a:extLst>
            </p:cNvPr>
            <p:cNvSpPr txBox="1">
              <a:spLocks/>
            </p:cNvSpPr>
            <p:nvPr/>
          </p:nvSpPr>
          <p:spPr>
            <a:xfrm>
              <a:off x="7442779" y="3429233"/>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Electric Umbrella</a:t>
              </a:r>
            </a:p>
          </p:txBody>
        </p:sp>
        <p:sp>
          <p:nvSpPr>
            <p:cNvPr id="14" name="Subtitle 2">
              <a:extLst>
                <a:ext uri="{FF2B5EF4-FFF2-40B4-BE49-F238E27FC236}">
                  <a16:creationId xmlns:a16="http://schemas.microsoft.com/office/drawing/2014/main" id="{7FDABF5A-1E4A-DC94-AC94-80D9818F50B5}"/>
                </a:ext>
              </a:extLst>
            </p:cNvPr>
            <p:cNvSpPr txBox="1">
              <a:spLocks/>
            </p:cNvSpPr>
            <p:nvPr/>
          </p:nvSpPr>
          <p:spPr>
            <a:xfrm>
              <a:off x="7442779" y="4163738"/>
              <a:ext cx="2253671" cy="3726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a:t>
              </a:r>
              <a:r>
                <a:rPr lang="en-US" sz="2000" dirty="0" err="1"/>
                <a:t>ElectricBrolly</a:t>
              </a:r>
              <a:endParaRPr lang="en-US" sz="2000" dirty="0"/>
            </a:p>
          </p:txBody>
        </p:sp>
      </p:grpSp>
    </p:spTree>
    <p:extLst>
      <p:ext uri="{BB962C8B-B14F-4D97-AF65-F5344CB8AC3E}">
        <p14:creationId xmlns:p14="http://schemas.microsoft.com/office/powerpoint/2010/main" val="20639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2E7F526-C170-D938-7A3F-6183FFAD98D3}"/>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4D117604-B08C-68DE-C0FF-FEABF979B6D9}"/>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96F716C1-06A0-228F-B8FC-D888D306A67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66F1CE69-745D-48A0-9257-342AB00EADBA}"/>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Thinking About Identity</a:t>
            </a:r>
            <a:endParaRPr lang="en-US" dirty="0"/>
          </a:p>
        </p:txBody>
      </p:sp>
      <p:sp>
        <p:nvSpPr>
          <p:cNvPr id="18" name="Subtitle 2">
            <a:extLst>
              <a:ext uri="{FF2B5EF4-FFF2-40B4-BE49-F238E27FC236}">
                <a16:creationId xmlns:a16="http://schemas.microsoft.com/office/drawing/2014/main" id="{D34CF39E-ED6B-58D0-E3CD-1D4FC268BAC2}"/>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22F4E2BF-ADB8-D812-2C03-830EDFE9310E}"/>
              </a:ext>
            </a:extLst>
          </p:cNvPr>
          <p:cNvSpPr txBox="1">
            <a:spLocks/>
          </p:cNvSpPr>
          <p:nvPr/>
        </p:nvSpPr>
        <p:spPr>
          <a:xfrm>
            <a:off x="879090" y="2375331"/>
            <a:ext cx="8309880" cy="38605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1000"/>
              </a:spcAft>
            </a:pPr>
            <a:r>
              <a:rPr lang="en-NZ" dirty="0"/>
              <a:t>What makes you, you? </a:t>
            </a:r>
            <a:br>
              <a:rPr lang="en-NZ" dirty="0"/>
            </a:br>
            <a:r>
              <a:rPr lang="en-NZ" dirty="0"/>
              <a:t>What makes your friends “them”? </a:t>
            </a:r>
          </a:p>
          <a:p>
            <a:pPr fontAlgn="base">
              <a:lnSpc>
                <a:spcPct val="100000"/>
              </a:lnSpc>
              <a:spcAft>
                <a:spcPts val="1000"/>
              </a:spcAft>
            </a:pPr>
            <a:r>
              <a:rPr lang="en-NZ" dirty="0"/>
              <a:t>Are there any similarities? Any differences? </a:t>
            </a:r>
            <a:br>
              <a:rPr lang="en-NZ" dirty="0"/>
            </a:br>
            <a:r>
              <a:rPr lang="en-NZ" dirty="0"/>
              <a:t>Do the differences stop you being friends? </a:t>
            </a:r>
          </a:p>
        </p:txBody>
      </p:sp>
    </p:spTree>
    <p:extLst>
      <p:ext uri="{BB962C8B-B14F-4D97-AF65-F5344CB8AC3E}">
        <p14:creationId xmlns:p14="http://schemas.microsoft.com/office/powerpoint/2010/main" val="1852046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46A6B-C44A-F86C-54FA-ED7B0C410FF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D85937D1-CA06-1517-507C-791F1CCE1079}"/>
              </a:ext>
            </a:extLst>
          </p:cNvPr>
          <p:cNvPicPr>
            <a:picLocks noChangeAspect="1"/>
          </p:cNvPicPr>
          <p:nvPr/>
        </p:nvPicPr>
        <p:blipFill>
          <a:blip r:embed="rId4"/>
          <a:stretch>
            <a:fillRect/>
          </a:stretch>
        </p:blipFill>
        <p:spPr>
          <a:xfrm>
            <a:off x="10145638" y="-37579"/>
            <a:ext cx="2065151" cy="6939419"/>
          </a:xfrm>
          <a:prstGeom prst="rect">
            <a:avLst/>
          </a:prstGeom>
        </p:spPr>
      </p:pic>
      <p:pic>
        <p:nvPicPr>
          <p:cNvPr id="3" name="Graphic 2" descr="Video camera with solid fill">
            <a:extLst>
              <a:ext uri="{FF2B5EF4-FFF2-40B4-BE49-F238E27FC236}">
                <a16:creationId xmlns:a16="http://schemas.microsoft.com/office/drawing/2014/main" id="{3DFC18D3-7F10-E34D-B625-266F903458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1652" y="983609"/>
            <a:ext cx="317873" cy="317873"/>
          </a:xfrm>
          <a:prstGeom prst="rect">
            <a:avLst/>
          </a:prstGeom>
        </p:spPr>
      </p:pic>
      <p:sp>
        <p:nvSpPr>
          <p:cNvPr id="15" name="Title 1">
            <a:extLst>
              <a:ext uri="{FF2B5EF4-FFF2-40B4-BE49-F238E27FC236}">
                <a16:creationId xmlns:a16="http://schemas.microsoft.com/office/drawing/2014/main" id="{CDE713B0-E58B-28C2-E640-A4686513C217}"/>
              </a:ext>
            </a:extLst>
          </p:cNvPr>
          <p:cNvSpPr txBox="1">
            <a:spLocks/>
          </p:cNvSpPr>
          <p:nvPr/>
        </p:nvSpPr>
        <p:spPr>
          <a:xfrm>
            <a:off x="879090" y="1445652"/>
            <a:ext cx="7300176"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Watch the Video</a:t>
            </a:r>
            <a:endParaRPr lang="en-US" dirty="0"/>
          </a:p>
        </p:txBody>
      </p:sp>
      <p:sp>
        <p:nvSpPr>
          <p:cNvPr id="16" name="Subtitle 2">
            <a:extLst>
              <a:ext uri="{FF2B5EF4-FFF2-40B4-BE49-F238E27FC236}">
                <a16:creationId xmlns:a16="http://schemas.microsoft.com/office/drawing/2014/main" id="{718A2C54-45E1-9388-C68C-216F0099983D}"/>
              </a:ext>
            </a:extLst>
          </p:cNvPr>
          <p:cNvSpPr txBox="1">
            <a:spLocks/>
          </p:cNvSpPr>
          <p:nvPr/>
        </p:nvSpPr>
        <p:spPr>
          <a:xfrm>
            <a:off x="132644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Video</a:t>
            </a:r>
          </a:p>
        </p:txBody>
      </p:sp>
      <p:sp>
        <p:nvSpPr>
          <p:cNvPr id="17" name="Subtitle 2">
            <a:extLst>
              <a:ext uri="{FF2B5EF4-FFF2-40B4-BE49-F238E27FC236}">
                <a16:creationId xmlns:a16="http://schemas.microsoft.com/office/drawing/2014/main" id="{AF6AF7B7-1EF9-1987-E3AD-0A08AEE1D78F}"/>
              </a:ext>
            </a:extLst>
          </p:cNvPr>
          <p:cNvSpPr txBox="1">
            <a:spLocks/>
          </p:cNvSpPr>
          <p:nvPr/>
        </p:nvSpPr>
        <p:spPr>
          <a:xfrm>
            <a:off x="879090" y="2375332"/>
            <a:ext cx="7896920" cy="4834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NZ" sz="2400" dirty="0">
                <a:latin typeface="Exo" pitchFamily="2" charset="77"/>
              </a:rPr>
              <a:t>Co-created with Hertfordshire Police</a:t>
            </a:r>
          </a:p>
        </p:txBody>
      </p:sp>
      <p:pic>
        <p:nvPicPr>
          <p:cNvPr id="2" name="Picture 1">
            <a:extLst>
              <a:ext uri="{FF2B5EF4-FFF2-40B4-BE49-F238E27FC236}">
                <a16:creationId xmlns:a16="http://schemas.microsoft.com/office/drawing/2014/main" id="{F0B0154D-63C0-BC53-BBF0-7B183991E65C}"/>
              </a:ext>
            </a:extLst>
          </p:cNvPr>
          <p:cNvPicPr>
            <a:picLocks noChangeAspect="1"/>
          </p:cNvPicPr>
          <p:nvPr/>
        </p:nvPicPr>
        <p:blipFill>
          <a:blip r:embed="rId7"/>
          <a:stretch>
            <a:fillRect/>
          </a:stretch>
        </p:blipFill>
        <p:spPr>
          <a:xfrm>
            <a:off x="10908605" y="5653438"/>
            <a:ext cx="1050537" cy="964428"/>
          </a:xfrm>
          <a:prstGeom prst="rect">
            <a:avLst/>
          </a:prstGeom>
        </p:spPr>
      </p:pic>
      <p:pic>
        <p:nvPicPr>
          <p:cNvPr id="5" name="Online Media 4" descr="It’s Not A Crime To Be Different — Electric Umbrella x Hertfordshire Police (Official Video)">
            <a:hlinkClick r:id="" action="ppaction://media"/>
            <a:extLst>
              <a:ext uri="{FF2B5EF4-FFF2-40B4-BE49-F238E27FC236}">
                <a16:creationId xmlns:a16="http://schemas.microsoft.com/office/drawing/2014/main" id="{5E194C1C-C0C6-944A-E191-18A988B6E1FA}"/>
              </a:ext>
            </a:extLst>
          </p:cNvPr>
          <p:cNvPicPr>
            <a:picLocks noRot="1" noChangeAspect="1"/>
          </p:cNvPicPr>
          <p:nvPr>
            <a:videoFile r:link="rId1"/>
          </p:nvPr>
        </p:nvPicPr>
        <p:blipFill>
          <a:blip r:embed="rId8"/>
          <a:stretch>
            <a:fillRect/>
          </a:stretch>
        </p:blipFill>
        <p:spPr>
          <a:xfrm>
            <a:off x="961652" y="3103066"/>
            <a:ext cx="5494342" cy="3104303"/>
          </a:xfrm>
          <a:prstGeom prst="rect">
            <a:avLst/>
          </a:prstGeom>
        </p:spPr>
      </p:pic>
    </p:spTree>
    <p:extLst>
      <p:ext uri="{BB962C8B-B14F-4D97-AF65-F5344CB8AC3E}">
        <p14:creationId xmlns:p14="http://schemas.microsoft.com/office/powerpoint/2010/main" val="223942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893CC0-D750-30A8-622E-1F61884158A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9149F92-0E01-0DFB-D2F2-541E841D657B}"/>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F0CF0816-A459-8C7A-CFE1-6504C8C30348}"/>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240BFD88-BB96-BDF3-8182-6DF4D57265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A9941BC0-A89A-7433-140E-6EFF594ED4F3}"/>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Thinking About Identity</a:t>
            </a:r>
            <a:endParaRPr lang="en-US" dirty="0"/>
          </a:p>
        </p:txBody>
      </p:sp>
      <p:sp>
        <p:nvSpPr>
          <p:cNvPr id="18" name="Subtitle 2">
            <a:extLst>
              <a:ext uri="{FF2B5EF4-FFF2-40B4-BE49-F238E27FC236}">
                <a16:creationId xmlns:a16="http://schemas.microsoft.com/office/drawing/2014/main" id="{1C766A6A-E9DD-AA33-A746-030DB71049B8}"/>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FD666FB2-B989-EDE2-2ABA-1B96693EEFEF}"/>
              </a:ext>
            </a:extLst>
          </p:cNvPr>
          <p:cNvSpPr txBox="1">
            <a:spLocks/>
          </p:cNvSpPr>
          <p:nvPr/>
        </p:nvSpPr>
        <p:spPr>
          <a:xfrm>
            <a:off x="879090" y="2375331"/>
            <a:ext cx="8789566" cy="42425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do you notice about the people in the video? </a:t>
            </a:r>
          </a:p>
          <a:p>
            <a:pPr fontAlgn="base"/>
            <a:r>
              <a:rPr lang="en-NZ" dirty="0"/>
              <a:t>What do you think a diverse community </a:t>
            </a:r>
            <a:br>
              <a:rPr lang="en-NZ" dirty="0"/>
            </a:br>
            <a:r>
              <a:rPr lang="en-NZ" dirty="0"/>
              <a:t>looks like? </a:t>
            </a:r>
          </a:p>
          <a:p>
            <a:pPr fontAlgn="base"/>
            <a:r>
              <a:rPr lang="en-NZ" dirty="0"/>
              <a:t>What do you think makes a happy, </a:t>
            </a:r>
            <a:br>
              <a:rPr lang="en-NZ" dirty="0"/>
            </a:br>
            <a:r>
              <a:rPr lang="en-NZ" dirty="0"/>
              <a:t>diverse community? </a:t>
            </a:r>
          </a:p>
        </p:txBody>
      </p:sp>
    </p:spTree>
    <p:extLst>
      <p:ext uri="{BB962C8B-B14F-4D97-AF65-F5344CB8AC3E}">
        <p14:creationId xmlns:p14="http://schemas.microsoft.com/office/powerpoint/2010/main" val="3645115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5ECA1-D007-840D-8038-6F90DC7596B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A4909BA-BBEE-CD97-5E62-C777D5BE7037}"/>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4ECF10C5-EE6A-F67C-FB7F-59AEAE042D35}"/>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4E0F72CF-A372-208A-237C-36DE70D6160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0B5EE6B0-EDEB-29AE-CAA3-906561BBA8EE}"/>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Let’s Look at the Lyrics</a:t>
            </a:r>
            <a:endParaRPr lang="en-US" dirty="0"/>
          </a:p>
        </p:txBody>
      </p:sp>
      <p:sp>
        <p:nvSpPr>
          <p:cNvPr id="18" name="Subtitle 2">
            <a:extLst>
              <a:ext uri="{FF2B5EF4-FFF2-40B4-BE49-F238E27FC236}">
                <a16:creationId xmlns:a16="http://schemas.microsoft.com/office/drawing/2014/main" id="{82FEFE61-6719-4CE4-2642-4E8C5D25904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E4A085F8-9D42-DCFE-71DC-6D96648B95D1}"/>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b="1" i="1" dirty="0">
                <a:latin typeface="Exo" pitchFamily="2" charset="77"/>
              </a:rPr>
              <a:t>“It’s not okay to say nothing, even though </a:t>
            </a:r>
            <a:br>
              <a:rPr lang="en-NZ" b="1" i="1" dirty="0">
                <a:latin typeface="Exo" pitchFamily="2" charset="77"/>
              </a:rPr>
            </a:br>
            <a:r>
              <a:rPr lang="en-NZ" b="1" i="1" dirty="0">
                <a:latin typeface="Exo" pitchFamily="2" charset="77"/>
              </a:rPr>
              <a:t>it’s hard.” </a:t>
            </a:r>
            <a:r>
              <a:rPr lang="en-NZ" dirty="0"/>
              <a:t>- What do you think that means? </a:t>
            </a:r>
            <a:endParaRPr lang="en-NZ" b="1" dirty="0"/>
          </a:p>
          <a:p>
            <a:pPr fontAlgn="base"/>
            <a:r>
              <a:rPr lang="en-NZ" dirty="0"/>
              <a:t>What do you think you should do if you see </a:t>
            </a:r>
            <a:br>
              <a:rPr lang="en-NZ" dirty="0"/>
            </a:br>
            <a:r>
              <a:rPr lang="en-NZ" dirty="0"/>
              <a:t>or hear someone being treated unkindly </a:t>
            </a:r>
            <a:br>
              <a:rPr lang="en-NZ" dirty="0"/>
            </a:br>
            <a:r>
              <a:rPr lang="en-NZ" dirty="0"/>
              <a:t>because of </a:t>
            </a:r>
            <a:r>
              <a:rPr lang="en-NZ" b="1" i="1" dirty="0">
                <a:latin typeface="Exo" pitchFamily="2" charset="77"/>
              </a:rPr>
              <a:t>“how they look / who they love / </a:t>
            </a:r>
            <a:br>
              <a:rPr lang="en-NZ" b="1" i="1" dirty="0">
                <a:latin typeface="Exo" pitchFamily="2" charset="77"/>
              </a:rPr>
            </a:br>
            <a:r>
              <a:rPr lang="en-NZ" b="1" i="1" dirty="0">
                <a:latin typeface="Exo" pitchFamily="2" charset="77"/>
              </a:rPr>
              <a:t>the colour of their skin / how they speak / </a:t>
            </a:r>
            <a:br>
              <a:rPr lang="en-NZ" b="1" i="1" dirty="0">
                <a:latin typeface="Exo" pitchFamily="2" charset="77"/>
              </a:rPr>
            </a:br>
            <a:r>
              <a:rPr lang="en-NZ" b="1" i="1" dirty="0">
                <a:latin typeface="Exo" pitchFamily="2" charset="77"/>
              </a:rPr>
              <a:t>what religion they’re in”</a:t>
            </a:r>
            <a:r>
              <a:rPr lang="en-NZ" b="1" dirty="0"/>
              <a:t>?</a:t>
            </a:r>
            <a:endParaRPr lang="en-NZ" dirty="0"/>
          </a:p>
        </p:txBody>
      </p:sp>
    </p:spTree>
    <p:extLst>
      <p:ext uri="{BB962C8B-B14F-4D97-AF65-F5344CB8AC3E}">
        <p14:creationId xmlns:p14="http://schemas.microsoft.com/office/powerpoint/2010/main" val="83864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AD3C3-E9C1-5781-4864-3FD33C638E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0410E06-AEFF-5F09-74C7-A6B9CF7A4337}"/>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20869DAB-78B5-E37A-025E-46679807DEC9}"/>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9A2985D6-FB32-5EA8-F16E-74C1F92E17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6E2AFF0F-E80B-FC40-47A4-7159ACE81A86}"/>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32DF3E52-34C0-3877-10CA-885091A0CD01}"/>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3850BE68-AC71-E542-4332-168C5C79BCCC}"/>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is a “Hate Crime”? </a:t>
            </a:r>
          </a:p>
        </p:txBody>
      </p:sp>
    </p:spTree>
    <p:extLst>
      <p:ext uri="{BB962C8B-B14F-4D97-AF65-F5344CB8AC3E}">
        <p14:creationId xmlns:p14="http://schemas.microsoft.com/office/powerpoint/2010/main" val="407989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D384B-753D-16B6-CE38-C335BDC0F20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D654EF2-E8E5-8F56-A6CB-6015F830F5B9}"/>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200D8224-2714-5BF2-789D-F9F4063CF4BE}"/>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161BDCF9-D89F-73A6-E5EC-F216A0E5D1C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B42EEF55-B27A-982B-B393-74BDB9974AB6}"/>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6A2C17AE-7E07-D855-3071-749A2A69482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45C51C99-00F3-7398-2CAA-419E48F7CF8E}"/>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What is a “Hate Crime”?</a:t>
            </a:r>
          </a:p>
          <a:p>
            <a:pPr marL="0" indent="0" fontAlgn="base">
              <a:buNone/>
            </a:pPr>
            <a:r>
              <a:rPr lang="en-NZ" i="1" dirty="0"/>
              <a:t>“This is crime which includes prejudice </a:t>
            </a:r>
            <a:br>
              <a:rPr lang="en-NZ" i="1" dirty="0"/>
            </a:br>
            <a:r>
              <a:rPr lang="en-NZ" i="1" dirty="0"/>
              <a:t>or discrimination… </a:t>
            </a:r>
            <a:br>
              <a:rPr lang="en-NZ" i="1" dirty="0"/>
            </a:br>
            <a:r>
              <a:rPr lang="en-NZ" i="1" dirty="0"/>
              <a:t>Hate crime is where the person focuses on your: </a:t>
            </a:r>
            <a:r>
              <a:rPr lang="en-NZ" b="1" i="1" dirty="0"/>
              <a:t>disability</a:t>
            </a:r>
            <a:r>
              <a:rPr lang="en-NZ" i="1" dirty="0"/>
              <a:t>, </a:t>
            </a:r>
            <a:r>
              <a:rPr lang="en-NZ" b="1" i="1" dirty="0"/>
              <a:t>race</a:t>
            </a:r>
            <a:r>
              <a:rPr lang="en-NZ" i="1" dirty="0"/>
              <a:t> or </a:t>
            </a:r>
            <a:r>
              <a:rPr lang="en-NZ" b="1" i="1" dirty="0"/>
              <a:t>ethnicity</a:t>
            </a:r>
            <a:r>
              <a:rPr lang="en-NZ" i="1" dirty="0"/>
              <a:t>, </a:t>
            </a:r>
            <a:r>
              <a:rPr lang="en-NZ" b="1" i="1" dirty="0"/>
              <a:t>religion</a:t>
            </a:r>
            <a:r>
              <a:rPr lang="en-NZ" i="1" dirty="0"/>
              <a:t> or </a:t>
            </a:r>
            <a:r>
              <a:rPr lang="en-NZ" b="1" i="1" dirty="0"/>
              <a:t>beliefs</a:t>
            </a:r>
            <a:r>
              <a:rPr lang="en-NZ" i="1" dirty="0"/>
              <a:t>, </a:t>
            </a:r>
            <a:r>
              <a:rPr lang="en-NZ" b="1" i="1" dirty="0"/>
              <a:t>sexual orientation</a:t>
            </a:r>
            <a:r>
              <a:rPr lang="en-NZ" i="1" dirty="0"/>
              <a:t>, </a:t>
            </a:r>
            <a:r>
              <a:rPr lang="en-NZ" b="1" i="1" dirty="0"/>
              <a:t>gender identity</a:t>
            </a:r>
            <a:r>
              <a:rPr lang="en-NZ" i="1" dirty="0"/>
              <a:t>.” </a:t>
            </a:r>
          </a:p>
        </p:txBody>
      </p:sp>
    </p:spTree>
    <p:extLst>
      <p:ext uri="{BB962C8B-B14F-4D97-AF65-F5344CB8AC3E}">
        <p14:creationId xmlns:p14="http://schemas.microsoft.com/office/powerpoint/2010/main" val="59827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B1358-2AB2-3BC6-FB57-1FCD35BBA59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A68D41D-B575-1B15-EAAA-2FF2CA2A48F0}"/>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3BF87E17-B3EB-C161-4A3E-794EB16D246F}"/>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5B35DF95-C5EF-216B-0733-1AB19480E64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F5A996B9-8CD5-564B-F76B-1F49BE10C9A5}"/>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4F56E4A9-9E53-2556-81DD-AD7CA2CB6B27}"/>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A145AF81-BCA4-DD3D-B494-7E68F2B0311C}"/>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NZ" dirty="0"/>
              <a:t>Do you know the 5 protected characteristics?</a:t>
            </a:r>
          </a:p>
          <a:p>
            <a:pPr fontAlgn="base"/>
            <a:r>
              <a:rPr lang="en-NZ" dirty="0"/>
              <a:t>Have you ever been the victim of a hate crime, </a:t>
            </a:r>
            <a:br>
              <a:rPr lang="en-NZ" dirty="0"/>
            </a:br>
            <a:r>
              <a:rPr lang="en-NZ" dirty="0"/>
              <a:t>or seen / heard of someone else being victimised, either in real life or on TV / in the media? </a:t>
            </a:r>
          </a:p>
          <a:p>
            <a:pPr fontAlgn="base"/>
            <a:r>
              <a:rPr lang="en-NZ" dirty="0"/>
              <a:t>How do you think it makes the victims, </a:t>
            </a:r>
            <a:br>
              <a:rPr lang="en-NZ" dirty="0"/>
            </a:br>
            <a:r>
              <a:rPr lang="en-NZ" dirty="0"/>
              <a:t>or the families of the victims, feel?</a:t>
            </a:r>
          </a:p>
        </p:txBody>
      </p:sp>
    </p:spTree>
    <p:extLst>
      <p:ext uri="{BB962C8B-B14F-4D97-AF65-F5344CB8AC3E}">
        <p14:creationId xmlns:p14="http://schemas.microsoft.com/office/powerpoint/2010/main" val="123851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AE86E-04D4-1F11-20C3-5CB3A206A6E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B8314F7-7235-CBE3-2A60-60C998E09474}"/>
              </a:ext>
            </a:extLst>
          </p:cNvPr>
          <p:cNvPicPr>
            <a:picLocks noChangeAspect="1"/>
          </p:cNvPicPr>
          <p:nvPr/>
        </p:nvPicPr>
        <p:blipFill>
          <a:blip r:embed="rId3"/>
          <a:stretch>
            <a:fillRect/>
          </a:stretch>
        </p:blipFill>
        <p:spPr>
          <a:xfrm>
            <a:off x="10145638" y="-37579"/>
            <a:ext cx="2065151" cy="6939419"/>
          </a:xfrm>
          <a:prstGeom prst="rect">
            <a:avLst/>
          </a:prstGeom>
        </p:spPr>
      </p:pic>
      <p:pic>
        <p:nvPicPr>
          <p:cNvPr id="6" name="Picture 5">
            <a:extLst>
              <a:ext uri="{FF2B5EF4-FFF2-40B4-BE49-F238E27FC236}">
                <a16:creationId xmlns:a16="http://schemas.microsoft.com/office/drawing/2014/main" id="{9F35590F-83C7-6526-A8C5-9328950EC302}"/>
              </a:ext>
            </a:extLst>
          </p:cNvPr>
          <p:cNvPicPr>
            <a:picLocks noChangeAspect="1"/>
          </p:cNvPicPr>
          <p:nvPr/>
        </p:nvPicPr>
        <p:blipFill>
          <a:blip r:embed="rId4"/>
          <a:stretch>
            <a:fillRect/>
          </a:stretch>
        </p:blipFill>
        <p:spPr>
          <a:xfrm>
            <a:off x="10908605" y="5653438"/>
            <a:ext cx="1050537" cy="964428"/>
          </a:xfrm>
          <a:prstGeom prst="rect">
            <a:avLst/>
          </a:prstGeom>
        </p:spPr>
      </p:pic>
      <p:pic>
        <p:nvPicPr>
          <p:cNvPr id="5" name="Graphic 4" descr="Chat with solid fill">
            <a:extLst>
              <a:ext uri="{FF2B5EF4-FFF2-40B4-BE49-F238E27FC236}">
                <a16:creationId xmlns:a16="http://schemas.microsoft.com/office/drawing/2014/main" id="{C8CCCB90-C0E6-2784-C2FC-A477647EA82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58521" y="983044"/>
            <a:ext cx="375916" cy="375916"/>
          </a:xfrm>
          <a:prstGeom prst="rect">
            <a:avLst/>
          </a:prstGeom>
        </p:spPr>
      </p:pic>
      <p:sp>
        <p:nvSpPr>
          <p:cNvPr id="15" name="Title 1">
            <a:extLst>
              <a:ext uri="{FF2B5EF4-FFF2-40B4-BE49-F238E27FC236}">
                <a16:creationId xmlns:a16="http://schemas.microsoft.com/office/drawing/2014/main" id="{46E2040A-CF1E-76DD-5CB9-E1758C03F428}"/>
              </a:ext>
            </a:extLst>
          </p:cNvPr>
          <p:cNvSpPr txBox="1">
            <a:spLocks/>
          </p:cNvSpPr>
          <p:nvPr/>
        </p:nvSpPr>
        <p:spPr>
          <a:xfrm>
            <a:off x="879089" y="1445652"/>
            <a:ext cx="7494449" cy="79773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nton" pitchFamily="2" charset="77"/>
                <a:ea typeface="+mj-ea"/>
                <a:cs typeface="+mj-cs"/>
              </a:defRPr>
            </a:lvl1pPr>
          </a:lstStyle>
          <a:p>
            <a:pPr>
              <a:lnSpc>
                <a:spcPct val="100000"/>
              </a:lnSpc>
            </a:pPr>
            <a:r>
              <a:rPr lang="en-NZ" dirty="0"/>
              <a:t>Hate Crimes</a:t>
            </a:r>
            <a:endParaRPr lang="en-US" dirty="0"/>
          </a:p>
        </p:txBody>
      </p:sp>
      <p:sp>
        <p:nvSpPr>
          <p:cNvPr id="18" name="Subtitle 2">
            <a:extLst>
              <a:ext uri="{FF2B5EF4-FFF2-40B4-BE49-F238E27FC236}">
                <a16:creationId xmlns:a16="http://schemas.microsoft.com/office/drawing/2014/main" id="{04AF909C-1B44-2226-15AC-184D6408B924}"/>
              </a:ext>
            </a:extLst>
          </p:cNvPr>
          <p:cNvSpPr txBox="1">
            <a:spLocks/>
          </p:cNvSpPr>
          <p:nvPr/>
        </p:nvSpPr>
        <p:spPr>
          <a:xfrm>
            <a:off x="1376098" y="991785"/>
            <a:ext cx="2508886" cy="421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latin typeface="Exo" pitchFamily="2" charset="77"/>
              </a:rPr>
              <a:t>Discussion</a:t>
            </a:r>
          </a:p>
        </p:txBody>
      </p:sp>
      <p:sp>
        <p:nvSpPr>
          <p:cNvPr id="4" name="Subtitle 2">
            <a:extLst>
              <a:ext uri="{FF2B5EF4-FFF2-40B4-BE49-F238E27FC236}">
                <a16:creationId xmlns:a16="http://schemas.microsoft.com/office/drawing/2014/main" id="{C2F8AB30-F5F8-555C-1FCC-30060A92ED23}"/>
              </a:ext>
            </a:extLst>
          </p:cNvPr>
          <p:cNvSpPr txBox="1">
            <a:spLocks/>
          </p:cNvSpPr>
          <p:nvPr/>
        </p:nvSpPr>
        <p:spPr>
          <a:xfrm>
            <a:off x="879090" y="2375331"/>
            <a:ext cx="8789566" cy="31941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Exo 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Exo Medium"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Exo Medium"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Exo Medium"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NZ" dirty="0"/>
              <a:t>What is a Hate Incident? Does it have </a:t>
            </a:r>
            <a:br>
              <a:rPr lang="en-NZ" dirty="0"/>
            </a:br>
            <a:r>
              <a:rPr lang="en-NZ" dirty="0"/>
              <a:t>to be criminal for it to be bad?</a:t>
            </a:r>
            <a:endParaRPr lang="en-NZ" i="1" dirty="0"/>
          </a:p>
        </p:txBody>
      </p:sp>
    </p:spTree>
    <p:extLst>
      <p:ext uri="{BB962C8B-B14F-4D97-AF65-F5344CB8AC3E}">
        <p14:creationId xmlns:p14="http://schemas.microsoft.com/office/powerpoint/2010/main" val="4272077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37130</TotalTime>
  <Words>842</Words>
  <Application>Microsoft Macintosh PowerPoint</Application>
  <PresentationFormat>Widescreen</PresentationFormat>
  <Paragraphs>88</Paragraphs>
  <Slides>15</Slides>
  <Notes>15</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Anton</vt:lpstr>
      <vt:lpstr>Arial</vt:lpstr>
      <vt:lpstr>Calibri</vt:lpstr>
      <vt:lpstr>Exo</vt:lpstr>
      <vt:lpstr>Exo Black</vt:lpstr>
      <vt:lpstr>Exo Medium</vt:lpstr>
      <vt:lpstr>Exo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Kayla Cranefield</dc:creator>
  <cp:lastModifiedBy>Kayla Cranefield</cp:lastModifiedBy>
  <cp:revision>24</cp:revision>
  <cp:lastPrinted>2025-10-10T07:07:02Z</cp:lastPrinted>
  <dcterms:created xsi:type="dcterms:W3CDTF">2025-07-30T21:32:52Z</dcterms:created>
  <dcterms:modified xsi:type="dcterms:W3CDTF">2025-10-10T07:07:16Z</dcterms:modified>
</cp:coreProperties>
</file>