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7"/>
  </p:notesMasterIdLst>
  <p:sldIdLst>
    <p:sldId id="256" r:id="rId2"/>
    <p:sldId id="260" r:id="rId3"/>
    <p:sldId id="261" r:id="rId4"/>
    <p:sldId id="270" r:id="rId5"/>
    <p:sldId id="277" r:id="rId6"/>
    <p:sldId id="266" r:id="rId7"/>
    <p:sldId id="271" r:id="rId8"/>
    <p:sldId id="272" r:id="rId9"/>
    <p:sldId id="273" r:id="rId10"/>
    <p:sldId id="276" r:id="rId11"/>
    <p:sldId id="274" r:id="rId12"/>
    <p:sldId id="275" r:id="rId13"/>
    <p:sldId id="278" r:id="rId14"/>
    <p:sldId id="267" r:id="rId15"/>
    <p:sldId id="269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088" userDrawn="1">
          <p15:clr>
            <a:srgbClr val="A4A3A4"/>
          </p15:clr>
        </p15:guide>
        <p15:guide id="2" pos="610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DA2F"/>
    <a:srgbClr val="FAFAFA"/>
    <a:srgbClr val="EAEAEA"/>
    <a:srgbClr val="C8C8C8"/>
    <a:srgbClr val="1D1D1B"/>
    <a:srgbClr val="F5F5F5"/>
    <a:srgbClr val="464949"/>
    <a:srgbClr val="6C2FC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41017"/>
    <p:restoredTop sz="82239"/>
  </p:normalViewPr>
  <p:slideViewPr>
    <p:cSldViewPr snapToGrid="0" showGuides="1">
      <p:cViewPr varScale="1">
        <p:scale>
          <a:sx n="70" d="100"/>
          <a:sy n="70" d="100"/>
        </p:scale>
        <p:origin x="208" y="704"/>
      </p:cViewPr>
      <p:guideLst>
        <p:guide orient="horz" pos="4088"/>
        <p:guide pos="610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0" d="100"/>
        <a:sy n="3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 showGuides="1">
      <p:cViewPr varScale="1">
        <p:scale>
          <a:sx n="92" d="100"/>
          <a:sy n="92" d="100"/>
        </p:scale>
        <p:origin x="2864" y="19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BDFFC6F-BABB-A645-86A0-244CDE5D0A39}" type="datetimeFigureOut">
              <a:rPr lang="en-US" smtClean="0"/>
              <a:t>1/30/26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3B7312-A7E7-034D-8D8E-CA8160B138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32902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latin typeface="Exo" pitchFamily="2" charset="77"/>
              </a:rPr>
              <a:t>Welcome!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3B7312-A7E7-034D-8D8E-CA8160B1381D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362271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3BA5E6-BF93-C98E-F1F4-04AEF2F9A4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F134DE3-B241-ADA9-55C2-91EF014ECFC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DC74FFD-6F0F-82B3-27B8-D543F01B2AC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4786745" cy="3600450"/>
          </a:xfrm>
        </p:spPr>
        <p:txBody>
          <a:bodyPr/>
          <a:lstStyle/>
          <a:p>
            <a:pPr marL="171450" indent="-171450">
              <a:spcAft>
                <a:spcPts val="1200"/>
              </a:spcAft>
              <a:buFont typeface="Arial" panose="020B0604020202020204" pitchFamily="34" charset="0"/>
              <a:buChar char="•"/>
            </a:pPr>
            <a:endParaRPr lang="en-NZ" sz="1100" b="0" i="0" kern="1200" dirty="0">
              <a:solidFill>
                <a:schemeClr val="tx1"/>
              </a:solidFill>
              <a:effectLst/>
              <a:latin typeface="Exo Medium" pitchFamily="2" charset="77"/>
              <a:ea typeface="+mn-ea"/>
              <a:cs typeface="+mn-cs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E3C63CA-DB3F-1475-855D-65997F0D734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3B7312-A7E7-034D-8D8E-CA8160B1381D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019514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69D121-5375-A552-8034-986ABE571C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EBE73B7-1452-F675-D180-581CAB009C7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9503027-B5F8-B237-6326-7DB02F5402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4786745" cy="3600450"/>
          </a:xfrm>
        </p:spPr>
        <p:txBody>
          <a:bodyPr/>
          <a:lstStyle/>
          <a:p>
            <a:pPr marL="171450" indent="-171450">
              <a:spcAft>
                <a:spcPts val="1200"/>
              </a:spcAft>
              <a:buFont typeface="Arial" panose="020B0604020202020204" pitchFamily="34" charset="0"/>
              <a:buChar char="•"/>
            </a:pPr>
            <a:endParaRPr lang="en-NZ" sz="1100" b="0" i="0" kern="1200" dirty="0">
              <a:solidFill>
                <a:schemeClr val="tx1"/>
              </a:solidFill>
              <a:effectLst/>
              <a:latin typeface="Exo Medium" pitchFamily="2" charset="77"/>
              <a:ea typeface="+mn-ea"/>
              <a:cs typeface="+mn-cs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B551AB7-CB77-28B9-26CF-A13A95602B7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3B7312-A7E7-034D-8D8E-CA8160B1381D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769223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38809C-3005-3501-3A56-932C76F7CF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6685643-C659-549A-42BB-8C4FA5D23BD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170CB30-549D-B26F-E28A-2AE983548F0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4786745" cy="3600450"/>
          </a:xfrm>
        </p:spPr>
        <p:txBody>
          <a:bodyPr/>
          <a:lstStyle/>
          <a:p>
            <a:pPr marL="171450" indent="-171450">
              <a:spcAft>
                <a:spcPts val="1200"/>
              </a:spcAft>
              <a:buFont typeface="Arial" panose="020B0604020202020204" pitchFamily="34" charset="0"/>
              <a:buChar char="•"/>
            </a:pPr>
            <a:endParaRPr lang="en-NZ" sz="1100" b="0" i="0" kern="1200" dirty="0">
              <a:solidFill>
                <a:schemeClr val="tx1"/>
              </a:solidFill>
              <a:effectLst/>
              <a:latin typeface="Exo Medium" pitchFamily="2" charset="77"/>
              <a:ea typeface="+mn-ea"/>
              <a:cs typeface="+mn-cs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1788200-7677-252E-A708-A2822511D1D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3B7312-A7E7-034D-8D8E-CA8160B1381D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400615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3C996A-51D6-71C7-41CD-BFC24D1098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7BE75A0-E7BD-6F48-96E2-36D2F0FF1FC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F937D1C-6826-C244-F987-5C2847D217C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4786745" cy="3600450"/>
          </a:xfrm>
        </p:spPr>
        <p:txBody>
          <a:bodyPr/>
          <a:lstStyle/>
          <a:p>
            <a:pPr marL="171450" indent="-171450">
              <a:spcAft>
                <a:spcPts val="1200"/>
              </a:spcAft>
              <a:buFont typeface="Arial" panose="020B0604020202020204" pitchFamily="34" charset="0"/>
              <a:buChar char="•"/>
            </a:pPr>
            <a:endParaRPr lang="en-NZ" sz="1100" b="0" i="0" kern="1200" dirty="0">
              <a:solidFill>
                <a:schemeClr val="tx1"/>
              </a:solidFill>
              <a:effectLst/>
              <a:latin typeface="Exo Medium" pitchFamily="2" charset="77"/>
              <a:ea typeface="+mn-ea"/>
              <a:cs typeface="+mn-cs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E41C4D9-BD75-E20E-997D-624C03F3E3F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3B7312-A7E7-034D-8D8E-CA8160B1381D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976754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3B7312-A7E7-034D-8D8E-CA8160B1381D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734967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3B7312-A7E7-034D-8D8E-CA8160B1381D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504232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3B7312-A7E7-034D-8D8E-CA8160B1381D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71079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4648200" cy="3600450"/>
          </a:xfrm>
        </p:spPr>
        <p:txBody>
          <a:bodyPr/>
          <a:lstStyle/>
          <a:p>
            <a:pPr marL="171450" indent="-171450">
              <a:spcAft>
                <a:spcPts val="1200"/>
              </a:spcAft>
              <a:buFont typeface="Arial" panose="020B0604020202020204" pitchFamily="34" charset="0"/>
              <a:buChar char="•"/>
            </a:pPr>
            <a:endParaRPr lang="en-NZ" sz="1100" b="0" i="0" dirty="0">
              <a:latin typeface="Exo Medium" pitchFamily="2" charset="77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3B7312-A7E7-034D-8D8E-CA8160B1381D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023583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74CE3C-7C5A-1F48-6883-15D6BA6DBD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78782E6-BE85-B5E4-20C9-8CEAC9D3213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0A67D4E-3232-463D-58EB-3F35DFC7FFC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4648200" cy="3600450"/>
          </a:xfrm>
        </p:spPr>
        <p:txBody>
          <a:bodyPr/>
          <a:lstStyle/>
          <a:p>
            <a:pPr marL="171450" indent="-171450">
              <a:spcAft>
                <a:spcPts val="1200"/>
              </a:spcAft>
              <a:buFont typeface="Arial" panose="020B0604020202020204" pitchFamily="34" charset="0"/>
              <a:buChar char="•"/>
            </a:pPr>
            <a:endParaRPr lang="en-NZ" sz="1100" b="0" i="0" dirty="0">
              <a:latin typeface="Exo Medium" pitchFamily="2" charset="77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072555F-6315-FCA0-459B-AA06B5EF99B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3B7312-A7E7-034D-8D8E-CA8160B1381D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511832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B3B3D9-DC46-CB01-0A7B-38398D7026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DC40C94-105C-7C60-8C9D-71D69F14E04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0BB96B0-57E7-BFF9-32CA-58359B66A97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4648200" cy="3600450"/>
          </a:xfrm>
        </p:spPr>
        <p:txBody>
          <a:bodyPr/>
          <a:lstStyle/>
          <a:p>
            <a:pPr marL="171450" indent="-171450">
              <a:spcAft>
                <a:spcPts val="1200"/>
              </a:spcAft>
              <a:buFont typeface="Arial" panose="020B0604020202020204" pitchFamily="34" charset="0"/>
              <a:buChar char="•"/>
            </a:pPr>
            <a:endParaRPr lang="en-NZ" sz="1100" b="0" i="0" dirty="0">
              <a:latin typeface="Exo Medium" pitchFamily="2" charset="77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50F9D59-DA3A-A4AA-6783-E78FA1F532E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3B7312-A7E7-034D-8D8E-CA8160B1381D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969399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4786745" cy="3600450"/>
          </a:xfrm>
        </p:spPr>
        <p:txBody>
          <a:bodyPr/>
          <a:lstStyle/>
          <a:p>
            <a:pPr marL="171450" indent="-171450">
              <a:spcAft>
                <a:spcPts val="1200"/>
              </a:spcAft>
              <a:buFont typeface="Arial" panose="020B0604020202020204" pitchFamily="34" charset="0"/>
              <a:buChar char="•"/>
            </a:pPr>
            <a:endParaRPr lang="en-NZ" sz="1100" b="0" i="0" kern="1200" dirty="0">
              <a:solidFill>
                <a:schemeClr val="tx1"/>
              </a:solidFill>
              <a:effectLst/>
              <a:latin typeface="Exo Medium" pitchFamily="2" charset="77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3B7312-A7E7-034D-8D8E-CA8160B1381D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203202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38D067-E96C-891B-164F-E5F5746C7E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7F1116F-5837-7760-D703-F55DCD29738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5CB8F49-3CCD-17C0-D250-FD6C1727CBC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4786745" cy="3600450"/>
          </a:xfrm>
        </p:spPr>
        <p:txBody>
          <a:bodyPr/>
          <a:lstStyle/>
          <a:p>
            <a:pPr marL="171450" indent="-171450">
              <a:spcAft>
                <a:spcPts val="1200"/>
              </a:spcAft>
              <a:buFont typeface="Arial" panose="020B0604020202020204" pitchFamily="34" charset="0"/>
              <a:buChar char="•"/>
            </a:pPr>
            <a:endParaRPr lang="en-NZ" sz="1100" b="0" i="0" kern="1200" dirty="0">
              <a:solidFill>
                <a:schemeClr val="tx1"/>
              </a:solidFill>
              <a:effectLst/>
              <a:latin typeface="Exo Medium" pitchFamily="2" charset="77"/>
              <a:ea typeface="+mn-ea"/>
              <a:cs typeface="+mn-cs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75407C3-AD8F-0143-094F-B51B74135A2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3B7312-A7E7-034D-8D8E-CA8160B1381D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725538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933989-6961-D414-690B-6F45097D87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5331C25-4938-FA54-FBD9-A45C33AFA5D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F18D442-5B4A-5918-13BB-2A4AFF8BB7A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4786745" cy="3600450"/>
          </a:xfrm>
        </p:spPr>
        <p:txBody>
          <a:bodyPr/>
          <a:lstStyle/>
          <a:p>
            <a:pPr marL="171450" indent="-171450">
              <a:spcAft>
                <a:spcPts val="1200"/>
              </a:spcAft>
              <a:buFont typeface="Arial" panose="020B0604020202020204" pitchFamily="34" charset="0"/>
              <a:buChar char="•"/>
            </a:pPr>
            <a:endParaRPr lang="en-NZ" sz="1100" b="0" i="0" kern="1200" dirty="0">
              <a:solidFill>
                <a:schemeClr val="tx1"/>
              </a:solidFill>
              <a:effectLst/>
              <a:latin typeface="Exo Medium" pitchFamily="2" charset="77"/>
              <a:ea typeface="+mn-ea"/>
              <a:cs typeface="+mn-cs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BCC3E94-55C7-7277-5FB7-F56CB8F61FB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3B7312-A7E7-034D-8D8E-CA8160B1381D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13030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BF8874B-4CE1-1D97-AABC-A1724C397F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1041E1A-B72E-E592-B4D4-FC0458EB436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74AB668-6E7C-89D1-48FD-9104279152E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4786745" cy="3600450"/>
          </a:xfrm>
        </p:spPr>
        <p:txBody>
          <a:bodyPr/>
          <a:lstStyle/>
          <a:p>
            <a:pPr marL="171450" indent="-171450">
              <a:spcAft>
                <a:spcPts val="1200"/>
              </a:spcAft>
              <a:buFont typeface="Arial" panose="020B0604020202020204" pitchFamily="34" charset="0"/>
              <a:buChar char="•"/>
            </a:pPr>
            <a:endParaRPr lang="en-NZ" sz="1100" b="0" i="0" kern="1200" dirty="0">
              <a:solidFill>
                <a:schemeClr val="tx1"/>
              </a:solidFill>
              <a:effectLst/>
              <a:latin typeface="Exo Medium" pitchFamily="2" charset="77"/>
              <a:ea typeface="+mn-ea"/>
              <a:cs typeface="+mn-cs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6A0B270-0475-9E0A-AF0C-3C1943556D8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3B7312-A7E7-034D-8D8E-CA8160B1381D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57233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1520A6-3F1A-63F2-54F3-D5A84ED596D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66C3756-796B-38A3-650D-A833ED6EC12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D6A1D1-F88A-0580-77DB-7CFDF9B061F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9C01194-A301-E147-BD7F-0CDD649E9A6B}" type="datetime1">
              <a:rPr lang="en-NZ" smtClean="0"/>
              <a:t>30/01/2026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2288130-B1C8-BFB3-9E56-D7A4BB43A1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Electric Umbrella  |  page: 3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5DBB4B6-D9CA-879D-9E29-16F6C4BE5E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1669D-741F-8B4D-B67C-3525117260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28449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BC58EF-0C2E-50E5-C05B-9517DDAFC7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C9BE189-A4C1-04D1-2553-F4CF7A13D9C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51D43D2-4015-9FD2-4456-2637B7A6890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AFEBD71-23B5-144A-95D7-D8E014A08561}" type="datetime1">
              <a:rPr lang="en-NZ" smtClean="0"/>
              <a:t>30/01/2026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8A4A6BA-68BF-24DA-EB5B-A53D6B01FE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Electric Umbrella  |  page: 3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4F4EF7-0EAF-376A-945A-A5BA52AF43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1669D-741F-8B4D-B67C-3525117260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11029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C3A04C0-C83B-4351-B449-072BC451C72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A2AA152-72DE-268B-79F4-5D0EF2AEF77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24951C5-14B8-3326-B04B-21B97391DDA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2A09F75-6623-2D43-9357-BD1FD1FEB9E8}" type="datetime1">
              <a:rPr lang="en-NZ" smtClean="0"/>
              <a:t>30/01/2026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FE1FEE4-7AB0-ED4D-915A-F56493C820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Electric Umbrella  |  page: 3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ADB00C-A675-192B-408B-77E4E01996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1669D-741F-8B4D-B67C-3525117260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44494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8099E44-098C-4EC1-05F3-71537DE0363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AB26B03-28D1-1040-AC6B-6437664F37EE}" type="datetime1">
              <a:rPr lang="en-NZ" smtClean="0"/>
              <a:t>30/01/2026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791D73-6BF4-2BB7-0DEA-9F75B08347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Electric Umbrella  |  page: 3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6DD5E2A-EDB1-9E0E-9F2E-7B69DB1340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1669D-741F-8B4D-B67C-3525117260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937792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663" userDrawn="1">
          <p15:clr>
            <a:srgbClr val="FBAE40"/>
          </p15:clr>
        </p15:guide>
        <p15:guide id="2" pos="619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962FCA-491C-0429-1C59-798CAA4D2C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B8A2122-EEC9-81AD-703B-AC662890C2F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4050198-8F73-B6CA-E978-F1593A66890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954A3CD-2B8B-0447-BA13-CBEC69C79F77}" type="datetime1">
              <a:rPr lang="en-NZ" smtClean="0"/>
              <a:t>30/01/2026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6083ED-21DC-71F5-2E37-4EAA306E63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Electric Umbrella  |  page: 3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5A60A2B-A526-33F3-4271-C7128E6C18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1669D-741F-8B4D-B67C-3525117260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84036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9AD1A6-98A2-2EB2-3923-2B70360224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A894342-A651-73E3-F0CF-B7A3E895A11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1BAF8A7-2DDC-3430-4FE4-C58C8C0AF84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809DA05-8C7D-FA86-33C3-9FB6FBBC332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06D5C73-3CE3-754D-B18E-F2BBB228EB3E}" type="datetime1">
              <a:rPr lang="en-NZ" smtClean="0"/>
              <a:t>30/01/2026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4FEFC05-215C-F40B-8917-AAD43ED4E9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Electric Umbrella  |  page: 3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3733682-5CAB-6FF6-8F35-63BA4354DB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1669D-741F-8B4D-B67C-3525117260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66143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B68B6F-AF77-B943-E441-6EC7CDFC19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1EEF44C-C173-C7BF-CF04-E6C1CC58C93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F224016-E7C8-F81A-C5CA-8E75C356228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483B389-9948-E926-CF76-302F488F55A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3DB459E-402F-DF96-38F2-E9CE601AE16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8A71FC6-9B91-CABD-EC63-71F7A1131BE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9B76C4D-8D3E-6346-AF63-AB7AF0995063}" type="datetime1">
              <a:rPr lang="en-NZ" smtClean="0"/>
              <a:t>30/01/2026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E6EECB8-1735-687F-0087-358BF238EE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Electric Umbrella  |  page: 3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C0C2E89-463A-E69B-8D3F-CE5FD930F2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1669D-741F-8B4D-B67C-3525117260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10871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6747543-4298-A7C5-FA18-E15518465F0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DD4B648-6C9B-1B4F-994F-8DF154962EDF}" type="datetime1">
              <a:rPr lang="en-NZ" smtClean="0"/>
              <a:t>30/01/2026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D62553E-7D54-7B51-C46A-DBBE9DA089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Electric Umbrella  |  page: 3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B910DC2-46E3-4D54-F996-CDCD1370FB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1669D-741F-8B4D-B67C-352511726059}" type="slidenum">
              <a:rPr lang="en-US" smtClean="0"/>
              <a:t>‹#›</a:t>
            </a:fld>
            <a:endParaRPr lang="en-US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7E7BA3A-7A48-9F55-8208-FE8B27A1EA00}"/>
              </a:ext>
            </a:extLst>
          </p:cNvPr>
          <p:cNvSpPr txBox="1">
            <a:spLocks/>
          </p:cNvSpPr>
          <p:nvPr userDrawn="1"/>
        </p:nvSpPr>
        <p:spPr>
          <a:xfrm>
            <a:off x="879090" y="1445652"/>
            <a:ext cx="4836160" cy="7977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nton" pitchFamily="2" charset="77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NZ" dirty="0"/>
              <a:t>Identity &amp; Difference</a:t>
            </a:r>
            <a:endParaRPr lang="en-US" dirty="0"/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CFA1CDF2-2A2E-E6D3-2A5D-455E351CE02D}"/>
              </a:ext>
            </a:extLst>
          </p:cNvPr>
          <p:cNvSpPr txBox="1">
            <a:spLocks/>
          </p:cNvSpPr>
          <p:nvPr userDrawn="1"/>
        </p:nvSpPr>
        <p:spPr>
          <a:xfrm>
            <a:off x="1240613" y="991785"/>
            <a:ext cx="2508886" cy="42146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dirty="0">
                <a:latin typeface="Exo" pitchFamily="2" charset="77"/>
              </a:rPr>
              <a:t>Autumn: Term One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FD60B077-531C-3B0D-2CD6-0FB7DE433E76}"/>
              </a:ext>
            </a:extLst>
          </p:cNvPr>
          <p:cNvSpPr txBox="1">
            <a:spLocks/>
          </p:cNvSpPr>
          <p:nvPr userDrawn="1"/>
        </p:nvSpPr>
        <p:spPr>
          <a:xfrm>
            <a:off x="879090" y="2375332"/>
            <a:ext cx="6384471" cy="15565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NZ" sz="2400" dirty="0"/>
              <a:t>Exploring how everyone is unique, </a:t>
            </a:r>
          </a:p>
          <a:p>
            <a:pPr>
              <a:lnSpc>
                <a:spcPct val="100000"/>
              </a:lnSpc>
            </a:pPr>
            <a:r>
              <a:rPr lang="en-NZ" sz="2400" dirty="0"/>
              <a:t>dismantling the idea of “normal”, </a:t>
            </a:r>
          </a:p>
          <a:p>
            <a:pPr>
              <a:lnSpc>
                <a:spcPct val="100000"/>
              </a:lnSpc>
            </a:pPr>
            <a:r>
              <a:rPr lang="en-NZ" sz="2400" dirty="0"/>
              <a:t>and building confidence in being yourself.</a:t>
            </a:r>
            <a:endParaRPr lang="en-US" sz="2400" b="1" dirty="0">
              <a:latin typeface="Exo SemiBold" pitchFamily="2" charset="77"/>
            </a:endParaRPr>
          </a:p>
        </p:txBody>
      </p:sp>
      <p:pic>
        <p:nvPicPr>
          <p:cNvPr id="9" name="Graphic 8" descr="Leaf with solid fill">
            <a:extLst>
              <a:ext uri="{FF2B5EF4-FFF2-40B4-BE49-F238E27FC236}">
                <a16:creationId xmlns:a16="http://schemas.microsoft.com/office/drawing/2014/main" id="{7B49318C-ED3B-A728-0EBA-23F1CAABE04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36690" y="1011526"/>
            <a:ext cx="289957" cy="2899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0605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1B376FF-B1F2-AE91-7DD8-C3F84809306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DF657AD-2245-3F44-88F5-1470C1B37AEA}" type="datetime1">
              <a:rPr lang="en-NZ" smtClean="0"/>
              <a:t>30/01/2026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E9D4566-2F2E-29E3-AFAA-F974203A0B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Electric Umbrella  |  page: 3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1006C3B-9A68-7023-B494-069E893355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1669D-741F-8B4D-B67C-3525117260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01683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58BF62-9905-5D06-2AB5-135A0C581F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4234DA-9A8C-23F3-66F4-DFB39BB045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5AD1150-AEA1-B120-F0CB-2F53E3E246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A63C371-9631-4103-4DC7-76C3FC8C212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321CB56-F68A-E84F-99B9-E44E738B7337}" type="datetime1">
              <a:rPr lang="en-NZ" smtClean="0"/>
              <a:t>30/01/2026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9D729EE-6F5F-99AB-910D-1A7B149E7D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Electric Umbrella  |  page: 3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6B7C72F-0208-2890-C29F-3CFB58DAA2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1669D-741F-8B4D-B67C-3525117260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94853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FA04F0-365A-9050-EDEA-F21861F749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1729ECF-01AD-B714-8C45-C2D6790CE63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4F5148F-1E0C-2081-09C1-4E78B28A421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C9B4653-DFF2-D731-213C-056C2AA0E6E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2DB78DA-9055-744E-8C03-5E8674352E62}" type="datetime1">
              <a:rPr lang="en-NZ" smtClean="0"/>
              <a:t>30/01/2026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A8BF30-A334-3014-B52A-A45D73CE39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Electric Umbrella  |  page: 3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E907C07-5514-FA52-1262-87AE79A493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1669D-741F-8B4D-B67C-3525117260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77447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F95EBE0-2CE3-C44C-547A-8D2164F867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942B45E-C758-71F9-E2DE-4FC9E356290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496BC0-A73B-F68F-4867-D713DEC6D82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solidFill>
            <a:srgbClr val="F5F5F5"/>
          </a:solidFill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464949"/>
                </a:solidFill>
                <a:latin typeface="Exo" pitchFamily="2" charset="77"/>
              </a:defRPr>
            </a:lvl1pPr>
          </a:lstStyle>
          <a:p>
            <a:r>
              <a:rPr lang="en-US" dirty="0"/>
              <a:t>Electric Umbrella  |  page: 3</a:t>
            </a:r>
          </a:p>
        </p:txBody>
      </p:sp>
    </p:spTree>
    <p:extLst>
      <p:ext uri="{BB962C8B-B14F-4D97-AF65-F5344CB8AC3E}">
        <p14:creationId xmlns:p14="http://schemas.microsoft.com/office/powerpoint/2010/main" val="21594339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Anton" pitchFamily="2" charset="77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tx1"/>
          </a:solidFill>
          <a:latin typeface="Exo Medium" pitchFamily="2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Exo Medium" pitchFamily="2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Exo Medium" pitchFamily="2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Exo Medium" pitchFamily="2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Exo Medium" pitchFamily="2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17.jp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g"/><Relationship Id="rId5" Type="http://schemas.openxmlformats.org/officeDocument/2006/relationships/image" Target="../media/image12.svg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6.png"/><Relationship Id="rId4" Type="http://schemas.openxmlformats.org/officeDocument/2006/relationships/image" Target="../media/image12.sv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12.svg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12.svg"/><Relationship Id="rId4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5.sv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svg"/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svg"/><Relationship Id="rId5" Type="http://schemas.openxmlformats.org/officeDocument/2006/relationships/image" Target="../media/image23.png"/><Relationship Id="rId10" Type="http://schemas.openxmlformats.org/officeDocument/2006/relationships/image" Target="../media/image28.svg"/><Relationship Id="rId4" Type="http://schemas.openxmlformats.org/officeDocument/2006/relationships/image" Target="../media/image22.svg"/><Relationship Id="rId9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notesSlide" Target="../notesSlides/notesSlide2.xml"/><Relationship Id="rId7" Type="http://schemas.openxmlformats.org/officeDocument/2006/relationships/image" Target="../media/image9.png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VzgcxjYJlOk?feature=oembed" TargetMode="External"/><Relationship Id="rId6" Type="http://schemas.openxmlformats.org/officeDocument/2006/relationships/image" Target="../media/image8.sv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svg"/><Relationship Id="rId5" Type="http://schemas.openxmlformats.org/officeDocument/2006/relationships/image" Target="../media/image11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7" Type="http://schemas.openxmlformats.org/officeDocument/2006/relationships/image" Target="../media/image12.sv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9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7" Type="http://schemas.openxmlformats.org/officeDocument/2006/relationships/image" Target="../media/image12.sv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9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6.png"/><Relationship Id="rId4" Type="http://schemas.openxmlformats.org/officeDocument/2006/relationships/image" Target="../media/image12.sv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6.png"/><Relationship Id="rId4" Type="http://schemas.openxmlformats.org/officeDocument/2006/relationships/image" Target="../media/image12.sv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12.svg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12.sv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24C13AA2-0191-3CED-61AF-5A17C4A7F38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36593" y="1909160"/>
            <a:ext cx="2894365" cy="34163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6227FAA2-4F26-D4A9-4BF7-3C2E6E069A00}"/>
              </a:ext>
            </a:extLst>
          </p:cNvPr>
          <p:cNvSpPr txBox="1">
            <a:spLocks/>
          </p:cNvSpPr>
          <p:nvPr/>
        </p:nvSpPr>
        <p:spPr>
          <a:xfrm>
            <a:off x="4857527" y="2909106"/>
            <a:ext cx="4104503" cy="205332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nton" pitchFamily="2" charset="77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NZ" sz="4800" dirty="0"/>
              <a:t>Tikkun Olam</a:t>
            </a: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E5B4C2B7-6A2D-D850-E3A1-3E1ACCE51BD5}"/>
              </a:ext>
            </a:extLst>
          </p:cNvPr>
          <p:cNvSpPr txBox="1">
            <a:spLocks/>
          </p:cNvSpPr>
          <p:nvPr/>
        </p:nvSpPr>
        <p:spPr>
          <a:xfrm>
            <a:off x="4857527" y="3707801"/>
            <a:ext cx="3769966" cy="42146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NZ" dirty="0"/>
              <a:t>(Repair the World)</a:t>
            </a: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6598577F-4305-0877-1B08-50BE7E8B1C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 l="869" t="79839" r="337"/>
          <a:stretch>
            <a:fillRect/>
          </a:stretch>
        </p:blipFill>
        <p:spPr>
          <a:xfrm rot="10800000">
            <a:off x="-2" y="5325460"/>
            <a:ext cx="12192001" cy="15325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28183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A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7569BCD-318E-A523-708E-F56A6B20B3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75003E1-3084-2307-242A-D3AA9D9559C6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123" t="14928" r="-5080" b="32378"/>
          <a:stretch>
            <a:fillRect/>
          </a:stretch>
        </p:blipFill>
        <p:spPr>
          <a:xfrm>
            <a:off x="6265149" y="2421837"/>
            <a:ext cx="5047762" cy="3445693"/>
          </a:xfrm>
          <a:prstGeom prst="rect">
            <a:avLst/>
          </a:prstGeom>
        </p:spPr>
      </p:pic>
      <p:sp>
        <p:nvSpPr>
          <p:cNvPr id="9" name="Subtitle 2">
            <a:extLst>
              <a:ext uri="{FF2B5EF4-FFF2-40B4-BE49-F238E27FC236}">
                <a16:creationId xmlns:a16="http://schemas.microsoft.com/office/drawing/2014/main" id="{1A17F5EF-FAD2-CF9B-9E03-96DD3EE459A5}"/>
              </a:ext>
            </a:extLst>
          </p:cNvPr>
          <p:cNvSpPr txBox="1">
            <a:spLocks/>
          </p:cNvSpPr>
          <p:nvPr/>
        </p:nvSpPr>
        <p:spPr>
          <a:xfrm>
            <a:off x="893489" y="2276650"/>
            <a:ext cx="5202511" cy="205360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/>
            <a:r>
              <a:rPr lang="en-NZ" sz="2300" dirty="0"/>
              <a:t>The use of Makaton aids communication and understanding within our Electric Umbrella community. Isn’t clear communication and understanding what the whole world needs?</a:t>
            </a:r>
          </a:p>
        </p:txBody>
      </p:sp>
      <p:pic>
        <p:nvPicPr>
          <p:cNvPr id="10" name="Graphic 9" descr="Chat with solid fill">
            <a:extLst>
              <a:ext uri="{FF2B5EF4-FFF2-40B4-BE49-F238E27FC236}">
                <a16:creationId xmlns:a16="http://schemas.microsoft.com/office/drawing/2014/main" id="{1D73A02D-EC5E-00B3-EEF1-20962EC0287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58521" y="983044"/>
            <a:ext cx="375916" cy="375916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10890366-5D88-1262-79A7-A2A1F9FAC07A}"/>
              </a:ext>
            </a:extLst>
          </p:cNvPr>
          <p:cNvSpPr txBox="1">
            <a:spLocks/>
          </p:cNvSpPr>
          <p:nvPr/>
        </p:nvSpPr>
        <p:spPr>
          <a:xfrm>
            <a:off x="879089" y="1445652"/>
            <a:ext cx="10416440" cy="7977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nton" pitchFamily="2" charset="77"/>
                <a:ea typeface="+mj-ea"/>
                <a:cs typeface="+mj-cs"/>
              </a:defRPr>
            </a:lvl1pPr>
          </a:lstStyle>
          <a:p>
            <a:r>
              <a:rPr lang="en-NZ" dirty="0"/>
              <a:t>How does Electric Umbrella try to repair the world?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0289E4CF-B59C-33FA-DA4E-D105DE92E376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17073" r="16737"/>
          <a:stretch>
            <a:fillRect/>
          </a:stretch>
        </p:blipFill>
        <p:spPr>
          <a:xfrm>
            <a:off x="10309170" y="2243385"/>
            <a:ext cx="1010654" cy="1017938"/>
          </a:xfrm>
          <a:prstGeom prst="rect">
            <a:avLst/>
          </a:prstGeom>
          <a:ln w="38100">
            <a:solidFill>
              <a:schemeClr val="bg1"/>
            </a:solidFill>
          </a:ln>
        </p:spPr>
      </p:pic>
      <p:sp>
        <p:nvSpPr>
          <p:cNvPr id="12" name="Subtitle 2">
            <a:extLst>
              <a:ext uri="{FF2B5EF4-FFF2-40B4-BE49-F238E27FC236}">
                <a16:creationId xmlns:a16="http://schemas.microsoft.com/office/drawing/2014/main" id="{937133BF-946F-70D0-2E17-FFD8C5DC4C11}"/>
              </a:ext>
            </a:extLst>
          </p:cNvPr>
          <p:cNvSpPr txBox="1">
            <a:spLocks/>
          </p:cNvSpPr>
          <p:nvPr/>
        </p:nvSpPr>
        <p:spPr>
          <a:xfrm>
            <a:off x="1376098" y="991785"/>
            <a:ext cx="2508886" cy="42146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dirty="0">
                <a:latin typeface="Exo" pitchFamily="2" charset="77"/>
              </a:rPr>
              <a:t>Discussion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2F05287-9EBB-516F-B83D-D6575F33DA6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145638" y="-37579"/>
            <a:ext cx="2065151" cy="6939419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7162F1D6-A489-6FAD-D27E-C3B5E5DA2192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08605" y="5653438"/>
            <a:ext cx="1050537" cy="964428"/>
          </a:xfrm>
          <a:prstGeom prst="rect">
            <a:avLst/>
          </a:prstGeom>
        </p:spPr>
      </p:pic>
      <p:sp>
        <p:nvSpPr>
          <p:cNvPr id="3" name="Subtitle 2">
            <a:extLst>
              <a:ext uri="{FF2B5EF4-FFF2-40B4-BE49-F238E27FC236}">
                <a16:creationId xmlns:a16="http://schemas.microsoft.com/office/drawing/2014/main" id="{859288B6-3F6F-1E42-8B6D-271D2F4E833D}"/>
              </a:ext>
            </a:extLst>
          </p:cNvPr>
          <p:cNvSpPr txBox="1">
            <a:spLocks/>
          </p:cNvSpPr>
          <p:nvPr/>
        </p:nvSpPr>
        <p:spPr>
          <a:xfrm>
            <a:off x="879089" y="4300726"/>
            <a:ext cx="4973071" cy="181908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lnSpc>
                <a:spcPct val="100000"/>
              </a:lnSpc>
            </a:pPr>
            <a:r>
              <a:rPr lang="en-NZ" sz="2300" dirty="0"/>
              <a:t>Our adapted instruments are accessible and appealing to </a:t>
            </a:r>
            <a:br>
              <a:rPr lang="en-NZ" sz="2300" dirty="0"/>
            </a:br>
            <a:r>
              <a:rPr lang="en-NZ" sz="2300" dirty="0"/>
              <a:t>more and more people. Isn’t it a wonderful thing to make changes that will benefit everyone? 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7DC239A8-5A0F-18E7-152C-7AFBF97D30AB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17073" r="16737"/>
          <a:stretch>
            <a:fillRect/>
          </a:stretch>
        </p:blipFill>
        <p:spPr>
          <a:xfrm>
            <a:off x="10309170" y="2243385"/>
            <a:ext cx="1010654" cy="10179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48855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A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E3273B0-9EC1-6CC1-D08C-3720413402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4A3AC05E-CEC7-5FB0-89D1-206BFAF328D3}"/>
              </a:ext>
            </a:extLst>
          </p:cNvPr>
          <p:cNvSpPr/>
          <p:nvPr/>
        </p:nvSpPr>
        <p:spPr>
          <a:xfrm>
            <a:off x="1159267" y="2672716"/>
            <a:ext cx="6475652" cy="228600"/>
          </a:xfrm>
          <a:prstGeom prst="rect">
            <a:avLst/>
          </a:prstGeom>
          <a:solidFill>
            <a:srgbClr val="FFDA2F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724B71B-F594-0DC4-955A-E30874DF7F40}"/>
              </a:ext>
            </a:extLst>
          </p:cNvPr>
          <p:cNvSpPr/>
          <p:nvPr/>
        </p:nvSpPr>
        <p:spPr>
          <a:xfrm>
            <a:off x="1159267" y="2363136"/>
            <a:ext cx="6255324" cy="228600"/>
          </a:xfrm>
          <a:prstGeom prst="rect">
            <a:avLst/>
          </a:prstGeom>
          <a:solidFill>
            <a:srgbClr val="FFDA2F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C8302267-6714-07B1-DD59-590DDA31CCEA}"/>
              </a:ext>
            </a:extLst>
          </p:cNvPr>
          <p:cNvSpPr txBox="1">
            <a:spLocks/>
          </p:cNvSpPr>
          <p:nvPr/>
        </p:nvSpPr>
        <p:spPr>
          <a:xfrm>
            <a:off x="893489" y="2276650"/>
            <a:ext cx="8678527" cy="102073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/>
            <a:r>
              <a:rPr lang="en-NZ" sz="2300" dirty="0"/>
              <a:t>“Just take a look outside and you will see that </a:t>
            </a:r>
            <a:br>
              <a:rPr lang="en-NZ" sz="2300" dirty="0"/>
            </a:br>
            <a:r>
              <a:rPr lang="en-NZ" sz="2300" dirty="0"/>
              <a:t>we’re a part of an all inclusive sky, full of stars” </a:t>
            </a:r>
          </a:p>
        </p:txBody>
      </p:sp>
      <p:pic>
        <p:nvPicPr>
          <p:cNvPr id="10" name="Graphic 9" descr="Chat with solid fill">
            <a:extLst>
              <a:ext uri="{FF2B5EF4-FFF2-40B4-BE49-F238E27FC236}">
                <a16:creationId xmlns:a16="http://schemas.microsoft.com/office/drawing/2014/main" id="{E07CDEBF-74DC-D8E3-9401-DE495A8B9AD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58521" y="983044"/>
            <a:ext cx="375916" cy="375916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C18D8B51-6630-7BA6-9B1B-C6D099071373}"/>
              </a:ext>
            </a:extLst>
          </p:cNvPr>
          <p:cNvSpPr txBox="1">
            <a:spLocks/>
          </p:cNvSpPr>
          <p:nvPr/>
        </p:nvSpPr>
        <p:spPr>
          <a:xfrm>
            <a:off x="879089" y="1445652"/>
            <a:ext cx="10416440" cy="7977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nton" pitchFamily="2" charset="77"/>
                <a:ea typeface="+mj-ea"/>
                <a:cs typeface="+mj-cs"/>
              </a:defRPr>
            </a:lvl1pPr>
          </a:lstStyle>
          <a:p>
            <a:r>
              <a:rPr lang="en-NZ" sz="3700" dirty="0"/>
              <a:t>Why should we bother?</a:t>
            </a:r>
          </a:p>
        </p:txBody>
      </p:sp>
      <p:sp>
        <p:nvSpPr>
          <p:cNvPr id="12" name="Subtitle 2">
            <a:extLst>
              <a:ext uri="{FF2B5EF4-FFF2-40B4-BE49-F238E27FC236}">
                <a16:creationId xmlns:a16="http://schemas.microsoft.com/office/drawing/2014/main" id="{82DF0AA3-03C8-5D2B-D9B8-9FDA2F84620F}"/>
              </a:ext>
            </a:extLst>
          </p:cNvPr>
          <p:cNvSpPr txBox="1">
            <a:spLocks/>
          </p:cNvSpPr>
          <p:nvPr/>
        </p:nvSpPr>
        <p:spPr>
          <a:xfrm>
            <a:off x="1376098" y="991785"/>
            <a:ext cx="2508886" cy="42146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dirty="0">
                <a:latin typeface="Exo" pitchFamily="2" charset="77"/>
              </a:rPr>
              <a:t>Discussion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9D483EA-E6B5-553F-479F-919E1424843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145638" y="-37579"/>
            <a:ext cx="2065151" cy="6939419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9DACFDD3-975A-6CE4-C1A3-A663339ACFDE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08605" y="5653438"/>
            <a:ext cx="1050537" cy="964428"/>
          </a:xfrm>
          <a:prstGeom prst="rect">
            <a:avLst/>
          </a:prstGeom>
        </p:spPr>
      </p:pic>
      <p:sp>
        <p:nvSpPr>
          <p:cNvPr id="3" name="Subtitle 2">
            <a:extLst>
              <a:ext uri="{FF2B5EF4-FFF2-40B4-BE49-F238E27FC236}">
                <a16:creationId xmlns:a16="http://schemas.microsoft.com/office/drawing/2014/main" id="{47E1AD90-9044-EBEE-07A3-15947DDD651B}"/>
              </a:ext>
            </a:extLst>
          </p:cNvPr>
          <p:cNvSpPr txBox="1">
            <a:spLocks/>
          </p:cNvSpPr>
          <p:nvPr/>
        </p:nvSpPr>
        <p:spPr>
          <a:xfrm>
            <a:off x="890605" y="3122634"/>
            <a:ext cx="7498022" cy="89357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/>
            <a:r>
              <a:rPr lang="en-NZ" sz="2300" dirty="0"/>
              <a:t>We’re all part of the same world. What we do and say has an impact on the lives of other people. </a:t>
            </a: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595F8705-1927-4F87-13D4-89691D4D0143}"/>
              </a:ext>
            </a:extLst>
          </p:cNvPr>
          <p:cNvSpPr txBox="1">
            <a:spLocks/>
          </p:cNvSpPr>
          <p:nvPr/>
        </p:nvSpPr>
        <p:spPr>
          <a:xfrm>
            <a:off x="893208" y="3996336"/>
            <a:ext cx="6521383" cy="89357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/>
            <a:r>
              <a:rPr lang="en-NZ" sz="2300" dirty="0"/>
              <a:t>Everyone has a part to play in looking after </a:t>
            </a:r>
            <a:br>
              <a:rPr lang="en-NZ" sz="2300" dirty="0"/>
            </a:br>
            <a:r>
              <a:rPr lang="en-NZ" sz="2300" dirty="0"/>
              <a:t>our world and making a better future.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B683D466-3419-874D-D46E-2C434717D188}"/>
              </a:ext>
            </a:extLst>
          </p:cNvPr>
          <p:cNvSpPr txBox="1">
            <a:spLocks/>
          </p:cNvSpPr>
          <p:nvPr/>
        </p:nvSpPr>
        <p:spPr>
          <a:xfrm>
            <a:off x="894760" y="4893641"/>
            <a:ext cx="6201779" cy="75979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/>
            <a:r>
              <a:rPr lang="en-NZ" sz="2300" dirty="0"/>
              <a:t>We all deserve to feel like we are valued </a:t>
            </a:r>
            <a:br>
              <a:rPr lang="en-NZ" sz="2300" dirty="0"/>
            </a:br>
            <a:r>
              <a:rPr lang="en-NZ" sz="2300" dirty="0"/>
              <a:t>and that we belong.</a:t>
            </a:r>
          </a:p>
        </p:txBody>
      </p:sp>
    </p:spTree>
    <p:extLst>
      <p:ext uri="{BB962C8B-B14F-4D97-AF65-F5344CB8AC3E}">
        <p14:creationId xmlns:p14="http://schemas.microsoft.com/office/powerpoint/2010/main" val="1082901475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/>
      <p:bldP spid="3" grpId="0"/>
      <p:bldP spid="5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A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9FDEFDB-818F-CC90-3104-7B9B24A724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61727973-2E61-2B96-F5F6-6623B628EA2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0922" t="16911" r="-4070" b="2739"/>
          <a:stretch>
            <a:fillRect/>
          </a:stretch>
        </p:blipFill>
        <p:spPr>
          <a:xfrm>
            <a:off x="6090340" y="2418008"/>
            <a:ext cx="5320341" cy="3442073"/>
          </a:xfrm>
          <a:prstGeom prst="rect">
            <a:avLst/>
          </a:prstGeom>
        </p:spPr>
      </p:pic>
      <p:sp>
        <p:nvSpPr>
          <p:cNvPr id="9" name="Subtitle 2">
            <a:extLst>
              <a:ext uri="{FF2B5EF4-FFF2-40B4-BE49-F238E27FC236}">
                <a16:creationId xmlns:a16="http://schemas.microsoft.com/office/drawing/2014/main" id="{DFE0C961-C169-24E3-707D-E0E4145D84D1}"/>
              </a:ext>
            </a:extLst>
          </p:cNvPr>
          <p:cNvSpPr txBox="1">
            <a:spLocks/>
          </p:cNvSpPr>
          <p:nvPr/>
        </p:nvSpPr>
        <p:spPr>
          <a:xfrm>
            <a:off x="893490" y="2276649"/>
            <a:ext cx="4433884" cy="9685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/>
            <a:r>
              <a:rPr lang="en-NZ" sz="2300" dirty="0"/>
              <a:t>Remember that our actions and attitudes affect other people and their lives.</a:t>
            </a:r>
          </a:p>
        </p:txBody>
      </p:sp>
      <p:pic>
        <p:nvPicPr>
          <p:cNvPr id="10" name="Graphic 9" descr="Chat with solid fill">
            <a:extLst>
              <a:ext uri="{FF2B5EF4-FFF2-40B4-BE49-F238E27FC236}">
                <a16:creationId xmlns:a16="http://schemas.microsoft.com/office/drawing/2014/main" id="{28C7AFDF-A4AE-4196-D7B3-939226987E2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58521" y="983044"/>
            <a:ext cx="375916" cy="375916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97A4FAF4-F196-968A-EB4D-66B56C182989}"/>
              </a:ext>
            </a:extLst>
          </p:cNvPr>
          <p:cNvSpPr txBox="1">
            <a:spLocks/>
          </p:cNvSpPr>
          <p:nvPr/>
        </p:nvSpPr>
        <p:spPr>
          <a:xfrm>
            <a:off x="879089" y="1445652"/>
            <a:ext cx="10416440" cy="7977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nton" pitchFamily="2" charset="77"/>
                <a:ea typeface="+mj-ea"/>
                <a:cs typeface="+mj-cs"/>
              </a:defRPr>
            </a:lvl1pPr>
          </a:lstStyle>
          <a:p>
            <a:r>
              <a:rPr lang="en-NZ" dirty="0"/>
              <a:t>What small steps can we take to repair the world?</a:t>
            </a:r>
          </a:p>
        </p:txBody>
      </p:sp>
      <p:sp>
        <p:nvSpPr>
          <p:cNvPr id="12" name="Subtitle 2">
            <a:extLst>
              <a:ext uri="{FF2B5EF4-FFF2-40B4-BE49-F238E27FC236}">
                <a16:creationId xmlns:a16="http://schemas.microsoft.com/office/drawing/2014/main" id="{7DEEAF9D-ED1C-EE0F-BA9A-14A87F689141}"/>
              </a:ext>
            </a:extLst>
          </p:cNvPr>
          <p:cNvSpPr txBox="1">
            <a:spLocks/>
          </p:cNvSpPr>
          <p:nvPr/>
        </p:nvSpPr>
        <p:spPr>
          <a:xfrm>
            <a:off x="1376098" y="991785"/>
            <a:ext cx="2508886" cy="42146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dirty="0">
                <a:latin typeface="Exo" pitchFamily="2" charset="77"/>
              </a:rPr>
              <a:t>Discussion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1E72059-1C8C-C753-D39C-10280FE974B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145638" y="-37579"/>
            <a:ext cx="2065151" cy="6939419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86DA44F-1F56-CBB9-01D7-D0CA10248794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08605" y="5653438"/>
            <a:ext cx="1050537" cy="964428"/>
          </a:xfrm>
          <a:prstGeom prst="rect">
            <a:avLst/>
          </a:prstGeom>
        </p:spPr>
      </p:pic>
      <p:sp>
        <p:nvSpPr>
          <p:cNvPr id="3" name="Subtitle 2">
            <a:extLst>
              <a:ext uri="{FF2B5EF4-FFF2-40B4-BE49-F238E27FC236}">
                <a16:creationId xmlns:a16="http://schemas.microsoft.com/office/drawing/2014/main" id="{5A78215F-FE6B-9D93-183C-14CC4A3018BF}"/>
              </a:ext>
            </a:extLst>
          </p:cNvPr>
          <p:cNvSpPr txBox="1">
            <a:spLocks/>
          </p:cNvSpPr>
          <p:nvPr/>
        </p:nvSpPr>
        <p:spPr>
          <a:xfrm>
            <a:off x="892536" y="3493509"/>
            <a:ext cx="4434837" cy="79773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/>
            <a:r>
              <a:rPr lang="en-NZ" sz="2300" dirty="0"/>
              <a:t>Make everyone feel welcome at events and groups.</a:t>
            </a: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CEDB2239-8A78-24C3-1F04-844F6AEB07B6}"/>
              </a:ext>
            </a:extLst>
          </p:cNvPr>
          <p:cNvSpPr txBox="1">
            <a:spLocks/>
          </p:cNvSpPr>
          <p:nvPr/>
        </p:nvSpPr>
        <p:spPr>
          <a:xfrm>
            <a:off x="892537" y="4421407"/>
            <a:ext cx="4434837" cy="85900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/>
            <a:r>
              <a:rPr lang="en-NZ" sz="2300" dirty="0"/>
              <a:t>Smile at someone to show you see and care about them.</a:t>
            </a:r>
          </a:p>
        </p:txBody>
      </p:sp>
    </p:spTree>
    <p:extLst>
      <p:ext uri="{BB962C8B-B14F-4D97-AF65-F5344CB8AC3E}">
        <p14:creationId xmlns:p14="http://schemas.microsoft.com/office/powerpoint/2010/main" val="1907193208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3" grpId="0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A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3A56F04-1427-64FB-488E-1503D45B93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DE2A86A9-B8A3-255A-9C62-71532D36FEE3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3632" t="11993" r="16415" b="18054"/>
          <a:stretch>
            <a:fillRect/>
          </a:stretch>
        </p:blipFill>
        <p:spPr>
          <a:xfrm>
            <a:off x="6095999" y="2419350"/>
            <a:ext cx="5199529" cy="3444688"/>
          </a:xfrm>
          <a:prstGeom prst="rect">
            <a:avLst/>
          </a:prstGeom>
        </p:spPr>
      </p:pic>
      <p:sp>
        <p:nvSpPr>
          <p:cNvPr id="9" name="Subtitle 2">
            <a:extLst>
              <a:ext uri="{FF2B5EF4-FFF2-40B4-BE49-F238E27FC236}">
                <a16:creationId xmlns:a16="http://schemas.microsoft.com/office/drawing/2014/main" id="{AE96FDC6-757E-2FB0-FE6F-CFF7CFDB7858}"/>
              </a:ext>
            </a:extLst>
          </p:cNvPr>
          <p:cNvSpPr txBox="1">
            <a:spLocks/>
          </p:cNvSpPr>
          <p:nvPr/>
        </p:nvSpPr>
        <p:spPr>
          <a:xfrm>
            <a:off x="893490" y="3340310"/>
            <a:ext cx="4648389" cy="108854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/>
            <a:r>
              <a:rPr lang="en-NZ" sz="2300" dirty="0"/>
              <a:t>Offer to be an ally to someone </a:t>
            </a:r>
            <a:br>
              <a:rPr lang="en-NZ" sz="2300" dirty="0"/>
            </a:br>
            <a:r>
              <a:rPr lang="en-NZ" sz="2300" dirty="0"/>
              <a:t>who feels misunderstood </a:t>
            </a:r>
            <a:br>
              <a:rPr lang="en-NZ" sz="2300" dirty="0"/>
            </a:br>
            <a:r>
              <a:rPr lang="en-NZ" sz="2300" dirty="0"/>
              <a:t>or left out.</a:t>
            </a:r>
          </a:p>
        </p:txBody>
      </p:sp>
      <p:pic>
        <p:nvPicPr>
          <p:cNvPr id="10" name="Graphic 9" descr="Chat with solid fill">
            <a:extLst>
              <a:ext uri="{FF2B5EF4-FFF2-40B4-BE49-F238E27FC236}">
                <a16:creationId xmlns:a16="http://schemas.microsoft.com/office/drawing/2014/main" id="{3EFB10A4-CC33-DEF9-15B2-44552E3DAA0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58521" y="983044"/>
            <a:ext cx="375916" cy="375916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F611012A-AABB-BE7A-D9E1-248C0E762ED1}"/>
              </a:ext>
            </a:extLst>
          </p:cNvPr>
          <p:cNvSpPr txBox="1">
            <a:spLocks/>
          </p:cNvSpPr>
          <p:nvPr/>
        </p:nvSpPr>
        <p:spPr>
          <a:xfrm>
            <a:off x="879089" y="1445652"/>
            <a:ext cx="10416440" cy="7977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nton" pitchFamily="2" charset="77"/>
                <a:ea typeface="+mj-ea"/>
                <a:cs typeface="+mj-cs"/>
              </a:defRPr>
            </a:lvl1pPr>
          </a:lstStyle>
          <a:p>
            <a:r>
              <a:rPr lang="en-NZ" dirty="0"/>
              <a:t>What small steps can we take to repair the world?</a:t>
            </a:r>
          </a:p>
        </p:txBody>
      </p:sp>
      <p:sp>
        <p:nvSpPr>
          <p:cNvPr id="12" name="Subtitle 2">
            <a:extLst>
              <a:ext uri="{FF2B5EF4-FFF2-40B4-BE49-F238E27FC236}">
                <a16:creationId xmlns:a16="http://schemas.microsoft.com/office/drawing/2014/main" id="{378939FA-D6CF-05CB-60F0-756FABF3B6F6}"/>
              </a:ext>
            </a:extLst>
          </p:cNvPr>
          <p:cNvSpPr txBox="1">
            <a:spLocks/>
          </p:cNvSpPr>
          <p:nvPr/>
        </p:nvSpPr>
        <p:spPr>
          <a:xfrm>
            <a:off x="1376098" y="991785"/>
            <a:ext cx="2508886" cy="42146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dirty="0">
                <a:latin typeface="Exo" pitchFamily="2" charset="77"/>
              </a:rPr>
              <a:t>Discussion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65919E3-5F2C-CF8B-50ED-CB024DE346A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145638" y="-37579"/>
            <a:ext cx="2065151" cy="6939419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485D9361-9123-21E1-157B-D3E0A0246D4B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08605" y="5653438"/>
            <a:ext cx="1050537" cy="964428"/>
          </a:xfrm>
          <a:prstGeom prst="rect">
            <a:avLst/>
          </a:prstGeom>
        </p:spPr>
      </p:pic>
      <p:sp>
        <p:nvSpPr>
          <p:cNvPr id="3" name="Subtitle 2">
            <a:extLst>
              <a:ext uri="{FF2B5EF4-FFF2-40B4-BE49-F238E27FC236}">
                <a16:creationId xmlns:a16="http://schemas.microsoft.com/office/drawing/2014/main" id="{7D6E48D4-FA6B-EA4A-43A7-741A8D703034}"/>
              </a:ext>
            </a:extLst>
          </p:cNvPr>
          <p:cNvSpPr txBox="1">
            <a:spLocks/>
          </p:cNvSpPr>
          <p:nvPr/>
        </p:nvSpPr>
        <p:spPr>
          <a:xfrm>
            <a:off x="893490" y="4428853"/>
            <a:ext cx="4396742" cy="69608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/>
            <a:r>
              <a:rPr lang="en-NZ" sz="2300" dirty="0"/>
              <a:t>Stay hopeful, positive, </a:t>
            </a:r>
            <a:br>
              <a:rPr lang="en-NZ" sz="2300" dirty="0"/>
            </a:br>
            <a:r>
              <a:rPr lang="en-NZ" sz="2300" dirty="0"/>
              <a:t>and motivated to help.</a:t>
            </a: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0B25779F-4A83-226C-B91C-86675DDFC8F0}"/>
              </a:ext>
            </a:extLst>
          </p:cNvPr>
          <p:cNvSpPr txBox="1">
            <a:spLocks/>
          </p:cNvSpPr>
          <p:nvPr/>
        </p:nvSpPr>
        <p:spPr>
          <a:xfrm>
            <a:off x="893490" y="5224369"/>
            <a:ext cx="4812365" cy="108854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/>
            <a:r>
              <a:rPr lang="en-NZ" sz="2300" dirty="0"/>
              <a:t>Don’t judge people before </a:t>
            </a:r>
            <a:br>
              <a:rPr lang="en-NZ" sz="2300" dirty="0"/>
            </a:br>
            <a:r>
              <a:rPr lang="en-NZ" sz="2300" dirty="0"/>
              <a:t>you get to know them and understand who they really are.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AD4B703F-F9FD-45BF-09FA-5F100F8563BD}"/>
              </a:ext>
            </a:extLst>
          </p:cNvPr>
          <p:cNvSpPr txBox="1">
            <a:spLocks/>
          </p:cNvSpPr>
          <p:nvPr/>
        </p:nvSpPr>
        <p:spPr>
          <a:xfrm>
            <a:off x="893490" y="2278575"/>
            <a:ext cx="4812365" cy="94476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/>
            <a:r>
              <a:rPr lang="en-NZ" sz="2300" dirty="0"/>
              <a:t>Take time to learn about people who are different from you and the challenges they may face.</a:t>
            </a:r>
          </a:p>
        </p:txBody>
      </p:sp>
    </p:spTree>
    <p:extLst>
      <p:ext uri="{BB962C8B-B14F-4D97-AF65-F5344CB8AC3E}">
        <p14:creationId xmlns:p14="http://schemas.microsoft.com/office/powerpoint/2010/main" val="413752611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3" grpId="0"/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A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42EBF74-3E27-ADC6-9A08-E2996DB901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Graphic 13">
            <a:extLst>
              <a:ext uri="{FF2B5EF4-FFF2-40B4-BE49-F238E27FC236}">
                <a16:creationId xmlns:a16="http://schemas.microsoft.com/office/drawing/2014/main" id="{D9EB6733-3898-02FD-D465-B5339F1491E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869" t="79839" r="337"/>
          <a:stretch>
            <a:fillRect/>
          </a:stretch>
        </p:blipFill>
        <p:spPr>
          <a:xfrm rot="10800000">
            <a:off x="-2" y="5325460"/>
            <a:ext cx="12192001" cy="153254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7CB4FDC-6741-2E73-81C6-122B15D2A92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489229"/>
            <a:ext cx="9144000" cy="755849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NZ" sz="4000" dirty="0"/>
              <a:t>Try the following with your class!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2808F8F-DFCF-4DF0-9C00-FD9A44DCBE4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131127" y="937553"/>
            <a:ext cx="5929746" cy="609744"/>
          </a:xfrm>
        </p:spPr>
        <p:txBody>
          <a:bodyPr>
            <a:normAutofit/>
          </a:bodyPr>
          <a:lstStyle/>
          <a:p>
            <a:r>
              <a:rPr lang="en-US" sz="2800" dirty="0">
                <a:latin typeface="Exo" pitchFamily="2" charset="77"/>
              </a:rPr>
              <a:t>Creative Challenge: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EE6568F6-4C6B-D242-84AE-421C0E6CE65D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8120" y="4748098"/>
            <a:ext cx="1581693" cy="1866916"/>
          </a:xfrm>
          <a:prstGeom prst="rect">
            <a:avLst/>
          </a:prstGeom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02D008C7-5FB1-F3E8-A190-552B8A30DEE8}"/>
              </a:ext>
            </a:extLst>
          </p:cNvPr>
          <p:cNvGrpSpPr/>
          <p:nvPr/>
        </p:nvGrpSpPr>
        <p:grpSpPr>
          <a:xfrm>
            <a:off x="2782373" y="2390724"/>
            <a:ext cx="6627254" cy="962800"/>
            <a:chOff x="3510658" y="2569626"/>
            <a:chExt cx="6627254" cy="962800"/>
          </a:xfrm>
        </p:grpSpPr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57B47FC8-28C1-2D7D-72D8-3C9C3BF0A80B}"/>
                </a:ext>
              </a:extLst>
            </p:cNvPr>
            <p:cNvSpPr/>
            <p:nvPr/>
          </p:nvSpPr>
          <p:spPr>
            <a:xfrm>
              <a:off x="3510658" y="2569626"/>
              <a:ext cx="6627254" cy="962800"/>
            </a:xfrm>
            <a:prstGeom prst="rect">
              <a:avLst/>
            </a:prstGeom>
            <a:solidFill>
              <a:srgbClr val="FFDA2F">
                <a:alpha val="1451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A03535D5-1563-F4B8-312B-8A9CBC84B273}"/>
                </a:ext>
              </a:extLst>
            </p:cNvPr>
            <p:cNvSpPr txBox="1"/>
            <p:nvPr/>
          </p:nvSpPr>
          <p:spPr>
            <a:xfrm>
              <a:off x="3613127" y="2677713"/>
              <a:ext cx="6524785" cy="8002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/>
              <a:r>
                <a:rPr lang="en-NZ" sz="2300" dirty="0"/>
                <a:t>In groups, have a discussion about what small steps you could each take to try and “repair the world”. </a:t>
              </a: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141CE71C-9824-1169-886A-E13018AB1951}"/>
              </a:ext>
            </a:extLst>
          </p:cNvPr>
          <p:cNvGrpSpPr/>
          <p:nvPr/>
        </p:nvGrpSpPr>
        <p:grpSpPr>
          <a:xfrm>
            <a:off x="2782373" y="3443258"/>
            <a:ext cx="6627254" cy="1026007"/>
            <a:chOff x="3510658" y="3542648"/>
            <a:chExt cx="6627254" cy="1026007"/>
          </a:xfrm>
        </p:grpSpPr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C16BCE58-853A-6807-9EEF-4A86BC5E6DBF}"/>
                </a:ext>
              </a:extLst>
            </p:cNvPr>
            <p:cNvSpPr/>
            <p:nvPr/>
          </p:nvSpPr>
          <p:spPr>
            <a:xfrm>
              <a:off x="3510658" y="3542648"/>
              <a:ext cx="6627254" cy="1026007"/>
            </a:xfrm>
            <a:prstGeom prst="rect">
              <a:avLst/>
            </a:prstGeom>
            <a:solidFill>
              <a:srgbClr val="FFDA2F">
                <a:alpha val="14902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D2E81703-228C-2000-7B7D-078F9774559E}"/>
                </a:ext>
              </a:extLst>
            </p:cNvPr>
            <p:cNvSpPr txBox="1"/>
            <p:nvPr/>
          </p:nvSpPr>
          <p:spPr>
            <a:xfrm>
              <a:off x="3614979" y="3659249"/>
              <a:ext cx="6387207" cy="8002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/>
              <a:r>
                <a:rPr lang="en-NZ" sz="2300" dirty="0"/>
                <a:t>Come together as a class to create a banner/floor book entry/video that collates the ideas together</a:t>
              </a:r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96F2C9C7-BA5E-C1B3-3D58-E4719B07DD4B}"/>
              </a:ext>
            </a:extLst>
          </p:cNvPr>
          <p:cNvGrpSpPr/>
          <p:nvPr/>
        </p:nvGrpSpPr>
        <p:grpSpPr>
          <a:xfrm>
            <a:off x="2782373" y="4568655"/>
            <a:ext cx="6627254" cy="1441852"/>
            <a:chOff x="3510658" y="4568655"/>
            <a:chExt cx="6627254" cy="1441852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7DE5FD92-634E-1DA4-4B52-E510405F53A1}"/>
                </a:ext>
              </a:extLst>
            </p:cNvPr>
            <p:cNvSpPr/>
            <p:nvPr/>
          </p:nvSpPr>
          <p:spPr>
            <a:xfrm>
              <a:off x="3510658" y="4568655"/>
              <a:ext cx="6627254" cy="1441852"/>
            </a:xfrm>
            <a:prstGeom prst="rect">
              <a:avLst/>
            </a:prstGeom>
            <a:solidFill>
              <a:srgbClr val="FFDA2F">
                <a:alpha val="14902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B145C2A8-5667-69BF-FA45-AD63EF719391}"/>
                </a:ext>
              </a:extLst>
            </p:cNvPr>
            <p:cNvSpPr txBox="1"/>
            <p:nvPr/>
          </p:nvSpPr>
          <p:spPr>
            <a:xfrm>
              <a:off x="3614980" y="4676744"/>
              <a:ext cx="6522932" cy="11541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/>
              <a:r>
                <a:rPr lang="en-NZ" sz="2300" dirty="0"/>
                <a:t>Why not swap your creations with those from other classes and see what ideas they came up with? </a:t>
              </a:r>
              <a:br>
                <a:rPr lang="en-NZ" sz="2300" dirty="0"/>
              </a:br>
              <a:r>
                <a:rPr lang="en-NZ" sz="2300" dirty="0"/>
                <a:t>Are there any similarities? Any differences?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8357547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DA2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phic 4">
            <a:extLst>
              <a:ext uri="{FF2B5EF4-FFF2-40B4-BE49-F238E27FC236}">
                <a16:creationId xmlns:a16="http://schemas.microsoft.com/office/drawing/2014/main" id="{7AD714FD-B139-EB54-C5AF-4D471EB0943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882014" y="1492539"/>
            <a:ext cx="4207091" cy="3872923"/>
          </a:xfrm>
          <a:prstGeom prst="rect">
            <a:avLst/>
          </a:prstGeom>
        </p:spPr>
      </p:pic>
      <p:grpSp>
        <p:nvGrpSpPr>
          <p:cNvPr id="16" name="Group 15">
            <a:extLst>
              <a:ext uri="{FF2B5EF4-FFF2-40B4-BE49-F238E27FC236}">
                <a16:creationId xmlns:a16="http://schemas.microsoft.com/office/drawing/2014/main" id="{7D6386E6-AC9D-CBCE-F26D-FA14599DE46B}"/>
              </a:ext>
            </a:extLst>
          </p:cNvPr>
          <p:cNvGrpSpPr/>
          <p:nvPr/>
        </p:nvGrpSpPr>
        <p:grpSpPr>
          <a:xfrm>
            <a:off x="6941194" y="2835968"/>
            <a:ext cx="2755256" cy="1903754"/>
            <a:chOff x="6941194" y="2663440"/>
            <a:chExt cx="2755256" cy="1903754"/>
          </a:xfrm>
        </p:grpSpPr>
        <p:pic>
          <p:nvPicPr>
            <p:cNvPr id="7" name="Graphic 6">
              <a:extLst>
                <a:ext uri="{FF2B5EF4-FFF2-40B4-BE49-F238E27FC236}">
                  <a16:creationId xmlns:a16="http://schemas.microsoft.com/office/drawing/2014/main" id="{65B20AF8-20BE-CA10-8839-22B09BE4FFD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6941194" y="3413589"/>
              <a:ext cx="419100" cy="419100"/>
            </a:xfrm>
            <a:prstGeom prst="rect">
              <a:avLst/>
            </a:prstGeom>
          </p:spPr>
        </p:pic>
        <p:pic>
          <p:nvPicPr>
            <p:cNvPr id="9" name="Graphic 8">
              <a:extLst>
                <a:ext uri="{FF2B5EF4-FFF2-40B4-BE49-F238E27FC236}">
                  <a16:creationId xmlns:a16="http://schemas.microsoft.com/office/drawing/2014/main" id="{DBDCAEB2-91B2-67FF-BB59-67DA67F73E5C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6941194" y="2663440"/>
              <a:ext cx="419100" cy="419100"/>
            </a:xfrm>
            <a:prstGeom prst="rect">
              <a:avLst/>
            </a:prstGeom>
          </p:spPr>
        </p:pic>
        <p:pic>
          <p:nvPicPr>
            <p:cNvPr id="11" name="Graphic 10">
              <a:extLst>
                <a:ext uri="{FF2B5EF4-FFF2-40B4-BE49-F238E27FC236}">
                  <a16:creationId xmlns:a16="http://schemas.microsoft.com/office/drawing/2014/main" id="{65F9B014-70D6-1BC8-44B8-59D4EA9BDA80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6941194" y="4148094"/>
              <a:ext cx="419100" cy="419100"/>
            </a:xfrm>
            <a:prstGeom prst="rect">
              <a:avLst/>
            </a:prstGeom>
          </p:spPr>
        </p:pic>
        <p:sp>
          <p:nvSpPr>
            <p:cNvPr id="12" name="Subtitle 2">
              <a:extLst>
                <a:ext uri="{FF2B5EF4-FFF2-40B4-BE49-F238E27FC236}">
                  <a16:creationId xmlns:a16="http://schemas.microsoft.com/office/drawing/2014/main" id="{A265ED1B-A916-5AB4-9712-BE387105CA3B}"/>
                </a:ext>
              </a:extLst>
            </p:cNvPr>
            <p:cNvSpPr txBox="1">
              <a:spLocks/>
            </p:cNvSpPr>
            <p:nvPr/>
          </p:nvSpPr>
          <p:spPr>
            <a:xfrm>
              <a:off x="7442779" y="2709906"/>
              <a:ext cx="2253671" cy="372634"/>
            </a:xfrm>
            <a:prstGeom prst="rect">
              <a:avLst/>
            </a:prstGeom>
          </p:spPr>
          <p:txBody>
            <a:bodyPr>
              <a:norm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b="0" i="0" kern="1200">
                  <a:solidFill>
                    <a:schemeClr val="tx1"/>
                  </a:solidFill>
                  <a:latin typeface="Exo Medium" pitchFamily="2" charset="77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b="0" i="0" kern="1200">
                  <a:solidFill>
                    <a:schemeClr val="tx1"/>
                  </a:solidFill>
                  <a:latin typeface="Exo Medium" pitchFamily="2" charset="77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b="0" i="0" kern="1200">
                  <a:solidFill>
                    <a:schemeClr val="tx1"/>
                  </a:solidFill>
                  <a:latin typeface="Exo Medium" pitchFamily="2" charset="77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b="0" i="0" kern="1200">
                  <a:solidFill>
                    <a:schemeClr val="tx1"/>
                  </a:solidFill>
                  <a:latin typeface="Exo Medium" pitchFamily="2" charset="77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b="0" i="0" kern="1200">
                  <a:solidFill>
                    <a:schemeClr val="tx1"/>
                  </a:solidFill>
                  <a:latin typeface="Exo Medium" pitchFamily="2" charset="77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n-US" sz="2000" dirty="0"/>
                <a:t>Electric Umbrella</a:t>
              </a:r>
            </a:p>
          </p:txBody>
        </p:sp>
        <p:sp>
          <p:nvSpPr>
            <p:cNvPr id="13" name="Subtitle 2">
              <a:extLst>
                <a:ext uri="{FF2B5EF4-FFF2-40B4-BE49-F238E27FC236}">
                  <a16:creationId xmlns:a16="http://schemas.microsoft.com/office/drawing/2014/main" id="{821B14A9-011E-9B16-5B9E-77250A43A70D}"/>
                </a:ext>
              </a:extLst>
            </p:cNvPr>
            <p:cNvSpPr txBox="1">
              <a:spLocks/>
            </p:cNvSpPr>
            <p:nvPr/>
          </p:nvSpPr>
          <p:spPr>
            <a:xfrm>
              <a:off x="7442779" y="3429233"/>
              <a:ext cx="2253671" cy="372634"/>
            </a:xfrm>
            <a:prstGeom prst="rect">
              <a:avLst/>
            </a:prstGeom>
          </p:spPr>
          <p:txBody>
            <a:bodyPr>
              <a:norm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b="0" i="0" kern="1200">
                  <a:solidFill>
                    <a:schemeClr val="tx1"/>
                  </a:solidFill>
                  <a:latin typeface="Exo Medium" pitchFamily="2" charset="77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b="0" i="0" kern="1200">
                  <a:solidFill>
                    <a:schemeClr val="tx1"/>
                  </a:solidFill>
                  <a:latin typeface="Exo Medium" pitchFamily="2" charset="77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b="0" i="0" kern="1200">
                  <a:solidFill>
                    <a:schemeClr val="tx1"/>
                  </a:solidFill>
                  <a:latin typeface="Exo Medium" pitchFamily="2" charset="77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b="0" i="0" kern="1200">
                  <a:solidFill>
                    <a:schemeClr val="tx1"/>
                  </a:solidFill>
                  <a:latin typeface="Exo Medium" pitchFamily="2" charset="77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b="0" i="0" kern="1200">
                  <a:solidFill>
                    <a:schemeClr val="tx1"/>
                  </a:solidFill>
                  <a:latin typeface="Exo Medium" pitchFamily="2" charset="77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n-US" sz="2000" dirty="0"/>
                <a:t>Electric Umbrella</a:t>
              </a:r>
            </a:p>
          </p:txBody>
        </p:sp>
        <p:sp>
          <p:nvSpPr>
            <p:cNvPr id="14" name="Subtitle 2">
              <a:extLst>
                <a:ext uri="{FF2B5EF4-FFF2-40B4-BE49-F238E27FC236}">
                  <a16:creationId xmlns:a16="http://schemas.microsoft.com/office/drawing/2014/main" id="{7FDABF5A-1E4A-DC94-AC94-80D9818F50B5}"/>
                </a:ext>
              </a:extLst>
            </p:cNvPr>
            <p:cNvSpPr txBox="1">
              <a:spLocks/>
            </p:cNvSpPr>
            <p:nvPr/>
          </p:nvSpPr>
          <p:spPr>
            <a:xfrm>
              <a:off x="7442779" y="4163738"/>
              <a:ext cx="2253671" cy="372634"/>
            </a:xfrm>
            <a:prstGeom prst="rect">
              <a:avLst/>
            </a:prstGeom>
          </p:spPr>
          <p:txBody>
            <a:bodyPr>
              <a:norm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b="0" i="0" kern="1200">
                  <a:solidFill>
                    <a:schemeClr val="tx1"/>
                  </a:solidFill>
                  <a:latin typeface="Exo Medium" pitchFamily="2" charset="77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b="0" i="0" kern="1200">
                  <a:solidFill>
                    <a:schemeClr val="tx1"/>
                  </a:solidFill>
                  <a:latin typeface="Exo Medium" pitchFamily="2" charset="77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b="0" i="0" kern="1200">
                  <a:solidFill>
                    <a:schemeClr val="tx1"/>
                  </a:solidFill>
                  <a:latin typeface="Exo Medium" pitchFamily="2" charset="77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b="0" i="0" kern="1200">
                  <a:solidFill>
                    <a:schemeClr val="tx1"/>
                  </a:solidFill>
                  <a:latin typeface="Exo Medium" pitchFamily="2" charset="77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b="0" i="0" kern="1200">
                  <a:solidFill>
                    <a:schemeClr val="tx1"/>
                  </a:solidFill>
                  <a:latin typeface="Exo Medium" pitchFamily="2" charset="77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n-US" sz="2000" dirty="0"/>
                <a:t>@</a:t>
              </a:r>
              <a:r>
                <a:rPr lang="en-US" sz="2000" dirty="0" err="1"/>
                <a:t>ElectricBrolly</a:t>
              </a:r>
              <a:endParaRPr lang="en-US" sz="2000" dirty="0"/>
            </a:p>
          </p:txBody>
        </p:sp>
      </p:grpSp>
    </p:spTree>
    <p:extLst>
      <p:ext uri="{BB962C8B-B14F-4D97-AF65-F5344CB8AC3E}">
        <p14:creationId xmlns:p14="http://schemas.microsoft.com/office/powerpoint/2010/main" val="206397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C46A6B-C44A-F86C-54FA-ED7B0C410F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D85937D1-CA06-1517-507C-791F1CCE107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45638" y="-37579"/>
            <a:ext cx="2065151" cy="6939419"/>
          </a:xfrm>
          <a:prstGeom prst="rect">
            <a:avLst/>
          </a:prstGeom>
        </p:spPr>
      </p:pic>
      <p:pic>
        <p:nvPicPr>
          <p:cNvPr id="3" name="Graphic 2" descr="Video camera with solid fill">
            <a:extLst>
              <a:ext uri="{FF2B5EF4-FFF2-40B4-BE49-F238E27FC236}">
                <a16:creationId xmlns:a16="http://schemas.microsoft.com/office/drawing/2014/main" id="{3DFC18D3-7F10-E34D-B625-266F903458F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61652" y="983609"/>
            <a:ext cx="317873" cy="317873"/>
          </a:xfrm>
          <a:prstGeom prst="rect">
            <a:avLst/>
          </a:prstGeom>
        </p:spPr>
      </p:pic>
      <p:sp>
        <p:nvSpPr>
          <p:cNvPr id="16" name="Subtitle 2">
            <a:extLst>
              <a:ext uri="{FF2B5EF4-FFF2-40B4-BE49-F238E27FC236}">
                <a16:creationId xmlns:a16="http://schemas.microsoft.com/office/drawing/2014/main" id="{718A2C54-45E1-9388-C68C-216F0099983D}"/>
              </a:ext>
            </a:extLst>
          </p:cNvPr>
          <p:cNvSpPr txBox="1">
            <a:spLocks/>
          </p:cNvSpPr>
          <p:nvPr/>
        </p:nvSpPr>
        <p:spPr>
          <a:xfrm>
            <a:off x="1326448" y="991785"/>
            <a:ext cx="2508886" cy="42146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dirty="0">
                <a:latin typeface="Exo" pitchFamily="2" charset="77"/>
              </a:rPr>
              <a:t>Video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0B0154D-63C0-BC53-BBF0-7B183991E65C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08605" y="5653438"/>
            <a:ext cx="1050537" cy="964428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31D722E1-416F-0C2B-2BD9-E181D10E7D8D}"/>
              </a:ext>
            </a:extLst>
          </p:cNvPr>
          <p:cNvSpPr txBox="1">
            <a:spLocks/>
          </p:cNvSpPr>
          <p:nvPr/>
        </p:nvSpPr>
        <p:spPr>
          <a:xfrm>
            <a:off x="879089" y="1445652"/>
            <a:ext cx="9607014" cy="7977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nton" pitchFamily="2" charset="77"/>
                <a:ea typeface="+mj-ea"/>
                <a:cs typeface="+mj-cs"/>
              </a:defRPr>
            </a:lvl1pPr>
          </a:lstStyle>
          <a:p>
            <a:r>
              <a:rPr lang="en-NZ" sz="3700" dirty="0"/>
              <a:t>Tikkun Olam (Repair the World)</a:t>
            </a:r>
          </a:p>
        </p:txBody>
      </p:sp>
      <p:pic>
        <p:nvPicPr>
          <p:cNvPr id="8" name="Online Media 7" descr="Electric Umbrella - Tikkun Olam (Repair The World)  - (Official Music Video)">
            <a:hlinkClick r:id="" action="ppaction://media"/>
            <a:extLst>
              <a:ext uri="{FF2B5EF4-FFF2-40B4-BE49-F238E27FC236}">
                <a16:creationId xmlns:a16="http://schemas.microsoft.com/office/drawing/2014/main" id="{99AC689E-CE90-5E9A-F2E9-D98F0C8B16A2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8"/>
          <a:stretch>
            <a:fillRect/>
          </a:stretch>
        </p:blipFill>
        <p:spPr>
          <a:xfrm>
            <a:off x="961652" y="2259320"/>
            <a:ext cx="6995574" cy="39524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9425803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C46A6B-C44A-F86C-54FA-ED7B0C410F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2E7F526-C170-D938-7A3F-6183FFAD98D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45638" y="-37579"/>
            <a:ext cx="2065151" cy="693941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D117604-B08C-68DE-C0FF-FEABF979B6D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08605" y="5653438"/>
            <a:ext cx="1050537" cy="964428"/>
          </a:xfrm>
          <a:prstGeom prst="rect">
            <a:avLst/>
          </a:prstGeom>
        </p:spPr>
      </p:pic>
      <p:pic>
        <p:nvPicPr>
          <p:cNvPr id="5" name="Graphic 4" descr="Chat with solid fill">
            <a:extLst>
              <a:ext uri="{FF2B5EF4-FFF2-40B4-BE49-F238E27FC236}">
                <a16:creationId xmlns:a16="http://schemas.microsoft.com/office/drawing/2014/main" id="{96F716C1-06A0-228F-B8FC-D888D306A67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58521" y="983044"/>
            <a:ext cx="375916" cy="375916"/>
          </a:xfrm>
          <a:prstGeom prst="rect">
            <a:avLst/>
          </a:prstGeom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66F1CE69-745D-48A0-9257-342AB00EADBA}"/>
              </a:ext>
            </a:extLst>
          </p:cNvPr>
          <p:cNvSpPr txBox="1">
            <a:spLocks/>
          </p:cNvSpPr>
          <p:nvPr/>
        </p:nvSpPr>
        <p:spPr>
          <a:xfrm>
            <a:off x="879089" y="1445652"/>
            <a:ext cx="9607014" cy="7977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nton" pitchFamily="2" charset="77"/>
                <a:ea typeface="+mj-ea"/>
                <a:cs typeface="+mj-cs"/>
              </a:defRPr>
            </a:lvl1pPr>
          </a:lstStyle>
          <a:p>
            <a:r>
              <a:rPr lang="en-NZ" sz="3700" dirty="0"/>
              <a:t>What does Tikkun Olam mean?</a:t>
            </a:r>
          </a:p>
        </p:txBody>
      </p:sp>
      <p:sp>
        <p:nvSpPr>
          <p:cNvPr id="18" name="Subtitle 2">
            <a:extLst>
              <a:ext uri="{FF2B5EF4-FFF2-40B4-BE49-F238E27FC236}">
                <a16:creationId xmlns:a16="http://schemas.microsoft.com/office/drawing/2014/main" id="{D34CF39E-ED6B-58D0-E3CD-1D4FC268BAC2}"/>
              </a:ext>
            </a:extLst>
          </p:cNvPr>
          <p:cNvSpPr txBox="1">
            <a:spLocks/>
          </p:cNvSpPr>
          <p:nvPr/>
        </p:nvSpPr>
        <p:spPr>
          <a:xfrm>
            <a:off x="1376098" y="991785"/>
            <a:ext cx="2508886" cy="42146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dirty="0">
                <a:latin typeface="Exo" pitchFamily="2" charset="77"/>
              </a:rPr>
              <a:t>Discussion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22DEF0E-6E46-D366-5FF5-BECE6D649CF0}"/>
              </a:ext>
            </a:extLst>
          </p:cNvPr>
          <p:cNvSpPr/>
          <p:nvPr/>
        </p:nvSpPr>
        <p:spPr>
          <a:xfrm>
            <a:off x="4041671" y="2716684"/>
            <a:ext cx="2819400" cy="228600"/>
          </a:xfrm>
          <a:prstGeom prst="rect">
            <a:avLst/>
          </a:prstGeom>
          <a:solidFill>
            <a:srgbClr val="FFDA2F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22F4E2BF-ADB8-D812-2C03-830EDFE9310E}"/>
              </a:ext>
            </a:extLst>
          </p:cNvPr>
          <p:cNvSpPr txBox="1">
            <a:spLocks/>
          </p:cNvSpPr>
          <p:nvPr/>
        </p:nvSpPr>
        <p:spPr>
          <a:xfrm>
            <a:off x="879089" y="2249358"/>
            <a:ext cx="6294597" cy="8386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NZ" sz="2300" dirty="0"/>
              <a:t>“Tikkun </a:t>
            </a:r>
            <a:r>
              <a:rPr lang="en-NZ" sz="2300" dirty="0" err="1"/>
              <a:t>olam</a:t>
            </a:r>
            <a:r>
              <a:rPr lang="en-NZ" sz="2300" dirty="0"/>
              <a:t>” is a Hebrew concept which </a:t>
            </a:r>
            <a:br>
              <a:rPr lang="en-NZ" sz="2300" dirty="0"/>
            </a:br>
            <a:r>
              <a:rPr lang="en-NZ" sz="2300" dirty="0"/>
              <a:t>can be translated as “Repairing the World”.</a:t>
            </a:r>
          </a:p>
        </p:txBody>
      </p:sp>
      <p:sp>
        <p:nvSpPr>
          <p:cNvPr id="2" name="Subtitle 2">
            <a:extLst>
              <a:ext uri="{FF2B5EF4-FFF2-40B4-BE49-F238E27FC236}">
                <a16:creationId xmlns:a16="http://schemas.microsoft.com/office/drawing/2014/main" id="{4503C0A3-BFBE-99C3-BD98-452B9CD3195F}"/>
              </a:ext>
            </a:extLst>
          </p:cNvPr>
          <p:cNvSpPr txBox="1">
            <a:spLocks/>
          </p:cNvSpPr>
          <p:nvPr/>
        </p:nvSpPr>
        <p:spPr>
          <a:xfrm>
            <a:off x="879090" y="3176795"/>
            <a:ext cx="7111971" cy="8386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NZ" sz="2300" dirty="0"/>
              <a:t>This is a core Jewish idea, that humans have a responsibility to make the world a better place.</a:t>
            </a:r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02EF046A-DE8E-D1D9-9499-9645131E8B89}"/>
              </a:ext>
            </a:extLst>
          </p:cNvPr>
          <p:cNvSpPr txBox="1">
            <a:spLocks/>
          </p:cNvSpPr>
          <p:nvPr/>
        </p:nvSpPr>
        <p:spPr>
          <a:xfrm>
            <a:off x="879090" y="4147361"/>
            <a:ext cx="7251119" cy="167696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NZ" sz="2300" dirty="0"/>
              <a:t>Tikkun </a:t>
            </a:r>
            <a:r>
              <a:rPr lang="en-NZ" sz="2300" dirty="0" err="1"/>
              <a:t>olam</a:t>
            </a:r>
            <a:r>
              <a:rPr lang="en-NZ" sz="2300" dirty="0"/>
              <a:t> is an idea for everyone, not just </a:t>
            </a:r>
            <a:br>
              <a:rPr lang="en-NZ" sz="2300" dirty="0"/>
            </a:br>
            <a:r>
              <a:rPr lang="en-NZ" sz="2300" dirty="0"/>
              <a:t>Jewish people. It teaches us to care for people, protect the Earth, and work together to do </a:t>
            </a:r>
            <a:br>
              <a:rPr lang="en-NZ" sz="2300" dirty="0"/>
            </a:br>
            <a:r>
              <a:rPr lang="en-NZ" sz="2300" dirty="0"/>
              <a:t>what is right.</a:t>
            </a:r>
          </a:p>
        </p:txBody>
      </p:sp>
    </p:spTree>
    <p:extLst>
      <p:ext uri="{BB962C8B-B14F-4D97-AF65-F5344CB8AC3E}">
        <p14:creationId xmlns:p14="http://schemas.microsoft.com/office/powerpoint/2010/main" val="1852046910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4" grpId="0"/>
      <p:bldP spid="2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6E996C-681F-0AF2-C1C0-BAF788CA67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1A1976CD-4A76-2AE5-FCBA-F27CA2B14BD3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5317" t="9039" r="2233" b="6928"/>
          <a:stretch>
            <a:fillRect/>
          </a:stretch>
        </p:blipFill>
        <p:spPr>
          <a:xfrm>
            <a:off x="6096001" y="2421837"/>
            <a:ext cx="5054350" cy="3445692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B9AFB46-C731-F74F-A722-0A588BDAE6E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45638" y="-37579"/>
            <a:ext cx="2065151" cy="693941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BE54AC6-9503-FDFD-D575-84781F8A053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08605" y="5653438"/>
            <a:ext cx="1050537" cy="964428"/>
          </a:xfrm>
          <a:prstGeom prst="rect">
            <a:avLst/>
          </a:prstGeom>
        </p:spPr>
      </p:pic>
      <p:pic>
        <p:nvPicPr>
          <p:cNvPr id="5" name="Graphic 4" descr="Chat with solid fill">
            <a:extLst>
              <a:ext uri="{FF2B5EF4-FFF2-40B4-BE49-F238E27FC236}">
                <a16:creationId xmlns:a16="http://schemas.microsoft.com/office/drawing/2014/main" id="{A079E876-EE27-47E3-AB03-D5E8B2D3170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58521" y="983044"/>
            <a:ext cx="375916" cy="375916"/>
          </a:xfrm>
          <a:prstGeom prst="rect">
            <a:avLst/>
          </a:prstGeom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0C3130E9-AFB6-F272-D6D4-4625D5EA4810}"/>
              </a:ext>
            </a:extLst>
          </p:cNvPr>
          <p:cNvSpPr txBox="1">
            <a:spLocks/>
          </p:cNvSpPr>
          <p:nvPr/>
        </p:nvSpPr>
        <p:spPr>
          <a:xfrm>
            <a:off x="879089" y="1445652"/>
            <a:ext cx="9607014" cy="7977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nton" pitchFamily="2" charset="77"/>
                <a:ea typeface="+mj-ea"/>
                <a:cs typeface="+mj-cs"/>
              </a:defRPr>
            </a:lvl1pPr>
          </a:lstStyle>
          <a:p>
            <a:r>
              <a:rPr lang="en-NZ" sz="3700" dirty="0"/>
              <a:t>How was the song written?</a:t>
            </a:r>
          </a:p>
        </p:txBody>
      </p:sp>
      <p:sp>
        <p:nvSpPr>
          <p:cNvPr id="18" name="Subtitle 2">
            <a:extLst>
              <a:ext uri="{FF2B5EF4-FFF2-40B4-BE49-F238E27FC236}">
                <a16:creationId xmlns:a16="http://schemas.microsoft.com/office/drawing/2014/main" id="{5F99BC4A-D9A5-F457-0223-CF7F34523A90}"/>
              </a:ext>
            </a:extLst>
          </p:cNvPr>
          <p:cNvSpPr txBox="1">
            <a:spLocks/>
          </p:cNvSpPr>
          <p:nvPr/>
        </p:nvSpPr>
        <p:spPr>
          <a:xfrm>
            <a:off x="1376098" y="991785"/>
            <a:ext cx="2508886" cy="42146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dirty="0">
                <a:latin typeface="Exo" pitchFamily="2" charset="77"/>
              </a:rPr>
              <a:t>Discussion</a:t>
            </a:r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D6E7FC88-A222-730E-580E-1777514C73FB}"/>
              </a:ext>
            </a:extLst>
          </p:cNvPr>
          <p:cNvSpPr txBox="1">
            <a:spLocks/>
          </p:cNvSpPr>
          <p:nvPr/>
        </p:nvSpPr>
        <p:spPr>
          <a:xfrm>
            <a:off x="879091" y="2275425"/>
            <a:ext cx="4570174" cy="40600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</a:pPr>
            <a:r>
              <a:rPr lang="en-NZ" sz="2300" dirty="0"/>
              <a:t>Electric Umbrella works with hundreds of schools all over the UK and during a music workshop at Kisharon Noe School, the idea for “Tikkun Olam (Repair the World)” </a:t>
            </a:r>
            <a:br>
              <a:rPr lang="en-NZ" sz="2300" dirty="0"/>
            </a:br>
            <a:r>
              <a:rPr lang="en-NZ" sz="2300" dirty="0"/>
              <a:t>was born.</a:t>
            </a:r>
          </a:p>
        </p:txBody>
      </p:sp>
    </p:spTree>
    <p:extLst>
      <p:ext uri="{BB962C8B-B14F-4D97-AF65-F5344CB8AC3E}">
        <p14:creationId xmlns:p14="http://schemas.microsoft.com/office/powerpoint/2010/main" val="3861815278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437C58-8093-955B-5FC5-CA4060280E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61474D4F-8DF7-4FDF-BA3A-A272335FE8C0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" t="7713" r="1" b="1487"/>
          <a:stretch>
            <a:fillRect/>
          </a:stretch>
        </p:blipFill>
        <p:spPr>
          <a:xfrm>
            <a:off x="6096001" y="2418935"/>
            <a:ext cx="5054350" cy="3442073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3630BB18-E6DB-024C-3092-7C882C7245A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45638" y="-37579"/>
            <a:ext cx="2065151" cy="693941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667C9A6-0DBF-E006-B3D6-62CE19370AF4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08605" y="5653438"/>
            <a:ext cx="1050537" cy="964428"/>
          </a:xfrm>
          <a:prstGeom prst="rect">
            <a:avLst/>
          </a:prstGeom>
        </p:spPr>
      </p:pic>
      <p:pic>
        <p:nvPicPr>
          <p:cNvPr id="5" name="Graphic 4" descr="Chat with solid fill">
            <a:extLst>
              <a:ext uri="{FF2B5EF4-FFF2-40B4-BE49-F238E27FC236}">
                <a16:creationId xmlns:a16="http://schemas.microsoft.com/office/drawing/2014/main" id="{F4969379-37A2-B381-3BDD-EFCFDBA6020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58521" y="983044"/>
            <a:ext cx="375916" cy="375916"/>
          </a:xfrm>
          <a:prstGeom prst="rect">
            <a:avLst/>
          </a:prstGeom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94186227-CDA4-9D16-3DEC-BD9E83FE5DB1}"/>
              </a:ext>
            </a:extLst>
          </p:cNvPr>
          <p:cNvSpPr txBox="1">
            <a:spLocks/>
          </p:cNvSpPr>
          <p:nvPr/>
        </p:nvSpPr>
        <p:spPr>
          <a:xfrm>
            <a:off x="879089" y="1445652"/>
            <a:ext cx="9607014" cy="7977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nton" pitchFamily="2" charset="77"/>
                <a:ea typeface="+mj-ea"/>
                <a:cs typeface="+mj-cs"/>
              </a:defRPr>
            </a:lvl1pPr>
          </a:lstStyle>
          <a:p>
            <a:r>
              <a:rPr lang="en-NZ" sz="3700" dirty="0"/>
              <a:t>How was the song written?</a:t>
            </a:r>
          </a:p>
        </p:txBody>
      </p:sp>
      <p:sp>
        <p:nvSpPr>
          <p:cNvPr id="18" name="Subtitle 2">
            <a:extLst>
              <a:ext uri="{FF2B5EF4-FFF2-40B4-BE49-F238E27FC236}">
                <a16:creationId xmlns:a16="http://schemas.microsoft.com/office/drawing/2014/main" id="{F2BC5459-1C89-DB7B-F9BF-CFC901271973}"/>
              </a:ext>
            </a:extLst>
          </p:cNvPr>
          <p:cNvSpPr txBox="1">
            <a:spLocks/>
          </p:cNvSpPr>
          <p:nvPr/>
        </p:nvSpPr>
        <p:spPr>
          <a:xfrm>
            <a:off x="1376098" y="991785"/>
            <a:ext cx="2508886" cy="42146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dirty="0">
                <a:latin typeface="Exo" pitchFamily="2" charset="77"/>
              </a:rPr>
              <a:t>Discussion</a:t>
            </a:r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DFB573AA-B755-A4B0-A748-93936FEF971D}"/>
              </a:ext>
            </a:extLst>
          </p:cNvPr>
          <p:cNvSpPr txBox="1">
            <a:spLocks/>
          </p:cNvSpPr>
          <p:nvPr/>
        </p:nvSpPr>
        <p:spPr>
          <a:xfrm>
            <a:off x="879090" y="2275425"/>
            <a:ext cx="4821821" cy="43424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n-NZ" sz="2300" dirty="0"/>
              <a:t>Its message of healing and </a:t>
            </a:r>
            <a:br>
              <a:rPr lang="en-NZ" sz="2300" dirty="0"/>
            </a:br>
            <a:r>
              <a:rPr lang="en-NZ" sz="2300" dirty="0"/>
              <a:t>unity is one that everyone can understand. It strongly aligns with Electric Umbrella’s own values of kindness, inclusion and equity, so we wrote a </a:t>
            </a:r>
            <a:br>
              <a:rPr lang="en-NZ" sz="2300" dirty="0"/>
            </a:br>
            <a:r>
              <a:rPr lang="en-NZ" sz="2300" dirty="0"/>
              <a:t>song about it…</a:t>
            </a:r>
          </a:p>
        </p:txBody>
      </p:sp>
    </p:spTree>
    <p:extLst>
      <p:ext uri="{BB962C8B-B14F-4D97-AF65-F5344CB8AC3E}">
        <p14:creationId xmlns:p14="http://schemas.microsoft.com/office/powerpoint/2010/main" val="89906119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A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1FC7F4A-FFA6-222A-1532-CA0AC556B2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61FCBC72-1249-31E6-CBAE-3C6916D2DDBA}"/>
              </a:ext>
            </a:extLst>
          </p:cNvPr>
          <p:cNvSpPr/>
          <p:nvPr/>
        </p:nvSpPr>
        <p:spPr>
          <a:xfrm>
            <a:off x="1144139" y="2402468"/>
            <a:ext cx="6001081" cy="228600"/>
          </a:xfrm>
          <a:prstGeom prst="rect">
            <a:avLst/>
          </a:prstGeom>
          <a:solidFill>
            <a:srgbClr val="FFDA2F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1CD94F2-38B3-AAE3-C21A-56ED0CB13D86}"/>
              </a:ext>
            </a:extLst>
          </p:cNvPr>
          <p:cNvSpPr/>
          <p:nvPr/>
        </p:nvSpPr>
        <p:spPr>
          <a:xfrm>
            <a:off x="1144140" y="3103809"/>
            <a:ext cx="5518832" cy="228600"/>
          </a:xfrm>
          <a:prstGeom prst="rect">
            <a:avLst/>
          </a:prstGeom>
          <a:solidFill>
            <a:srgbClr val="FFDA2F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94E8A7B-DA50-3938-16D6-C463C844206F}"/>
              </a:ext>
            </a:extLst>
          </p:cNvPr>
          <p:cNvSpPr/>
          <p:nvPr/>
        </p:nvSpPr>
        <p:spPr>
          <a:xfrm>
            <a:off x="1144139" y="2738986"/>
            <a:ext cx="6772507" cy="228600"/>
          </a:xfrm>
          <a:prstGeom prst="rect">
            <a:avLst/>
          </a:prstGeom>
          <a:solidFill>
            <a:srgbClr val="FFDA2F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BD9820C7-BE1D-3E2E-3084-F4700E2675A0}"/>
              </a:ext>
            </a:extLst>
          </p:cNvPr>
          <p:cNvSpPr txBox="1">
            <a:spLocks/>
          </p:cNvSpPr>
          <p:nvPr/>
        </p:nvSpPr>
        <p:spPr>
          <a:xfrm>
            <a:off x="893489" y="2276649"/>
            <a:ext cx="10015116" cy="144996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lnSpc>
                <a:spcPct val="100000"/>
              </a:lnSpc>
            </a:pPr>
            <a:r>
              <a:rPr lang="en-NZ" sz="2300" dirty="0"/>
              <a:t>“We cannot heal what’s broken on our own. </a:t>
            </a:r>
            <a:br>
              <a:rPr lang="en-NZ" sz="2300" dirty="0"/>
            </a:br>
            <a:r>
              <a:rPr lang="en-NZ" sz="2300" dirty="0"/>
              <a:t>And we cannot close our eyes, we’ve got to make </a:t>
            </a:r>
            <a:br>
              <a:rPr lang="en-NZ" sz="2300" dirty="0"/>
            </a:br>
            <a:r>
              <a:rPr lang="en-NZ" sz="2300" dirty="0"/>
              <a:t>it known that…We can Believe in Better”</a:t>
            </a:r>
          </a:p>
        </p:txBody>
      </p:sp>
      <p:pic>
        <p:nvPicPr>
          <p:cNvPr id="10" name="Graphic 9" descr="Chat with solid fill">
            <a:extLst>
              <a:ext uri="{FF2B5EF4-FFF2-40B4-BE49-F238E27FC236}">
                <a16:creationId xmlns:a16="http://schemas.microsoft.com/office/drawing/2014/main" id="{B261DABD-10BA-C4F6-3796-67D4B89BF4C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58521" y="983044"/>
            <a:ext cx="375916" cy="375916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4E0D6B19-AE53-4B1E-F789-B5B55F93EB02}"/>
              </a:ext>
            </a:extLst>
          </p:cNvPr>
          <p:cNvSpPr txBox="1">
            <a:spLocks/>
          </p:cNvSpPr>
          <p:nvPr/>
        </p:nvSpPr>
        <p:spPr>
          <a:xfrm>
            <a:off x="879089" y="1445652"/>
            <a:ext cx="10416440" cy="7977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nton" pitchFamily="2" charset="77"/>
                <a:ea typeface="+mj-ea"/>
                <a:cs typeface="+mj-cs"/>
              </a:defRPr>
            </a:lvl1pPr>
          </a:lstStyle>
          <a:p>
            <a:r>
              <a:rPr lang="en-NZ" dirty="0"/>
              <a:t>Let’s look at the lyrics and explore what they mean…</a:t>
            </a:r>
          </a:p>
        </p:txBody>
      </p:sp>
      <p:sp>
        <p:nvSpPr>
          <p:cNvPr id="12" name="Subtitle 2">
            <a:extLst>
              <a:ext uri="{FF2B5EF4-FFF2-40B4-BE49-F238E27FC236}">
                <a16:creationId xmlns:a16="http://schemas.microsoft.com/office/drawing/2014/main" id="{95D3991A-88BC-C29D-813D-198D8C631167}"/>
              </a:ext>
            </a:extLst>
          </p:cNvPr>
          <p:cNvSpPr txBox="1">
            <a:spLocks/>
          </p:cNvSpPr>
          <p:nvPr/>
        </p:nvSpPr>
        <p:spPr>
          <a:xfrm>
            <a:off x="1376098" y="991785"/>
            <a:ext cx="2508886" cy="42146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dirty="0">
                <a:latin typeface="Exo" pitchFamily="2" charset="77"/>
              </a:rPr>
              <a:t>Discussion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C9EFC26-947D-3596-BB8F-0432BF49964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145638" y="-37579"/>
            <a:ext cx="2065151" cy="6939419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D0511F8-CF92-53FD-BB04-A913A511A1D9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08605" y="5653438"/>
            <a:ext cx="1050537" cy="964428"/>
          </a:xfrm>
          <a:prstGeom prst="rect">
            <a:avLst/>
          </a:prstGeom>
        </p:spPr>
      </p:pic>
      <p:sp>
        <p:nvSpPr>
          <p:cNvPr id="3" name="Subtitle 2">
            <a:extLst>
              <a:ext uri="{FF2B5EF4-FFF2-40B4-BE49-F238E27FC236}">
                <a16:creationId xmlns:a16="http://schemas.microsoft.com/office/drawing/2014/main" id="{8AC2F324-8E0A-FE9E-4B60-5C93C896B9A7}"/>
              </a:ext>
            </a:extLst>
          </p:cNvPr>
          <p:cNvSpPr txBox="1">
            <a:spLocks/>
          </p:cNvSpPr>
          <p:nvPr/>
        </p:nvSpPr>
        <p:spPr>
          <a:xfrm>
            <a:off x="890136" y="3520293"/>
            <a:ext cx="10015116" cy="55452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lnSpc>
                <a:spcPct val="100000"/>
              </a:lnSpc>
            </a:pPr>
            <a:r>
              <a:rPr lang="en-NZ" sz="2300" dirty="0"/>
              <a:t>At times, it can seem like the world is broken and divided. </a:t>
            </a: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0B9B6A14-1E2E-D90F-11CB-C820A3BD833B}"/>
              </a:ext>
            </a:extLst>
          </p:cNvPr>
          <p:cNvSpPr txBox="1">
            <a:spLocks/>
          </p:cNvSpPr>
          <p:nvPr/>
        </p:nvSpPr>
        <p:spPr>
          <a:xfrm>
            <a:off x="887665" y="4074815"/>
            <a:ext cx="10015116" cy="98136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lnSpc>
                <a:spcPct val="100000"/>
              </a:lnSpc>
            </a:pPr>
            <a:r>
              <a:rPr lang="en-NZ" sz="2300" dirty="0"/>
              <a:t>It feels overwhelming to try and repair it, </a:t>
            </a:r>
            <a:br>
              <a:rPr lang="en-NZ" sz="2300" dirty="0"/>
            </a:br>
            <a:r>
              <a:rPr lang="en-NZ" sz="2300" dirty="0"/>
              <a:t>but we can’t just ignore it.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A5E2D80C-B5F4-3A86-C74F-33D314AFE1E4}"/>
              </a:ext>
            </a:extLst>
          </p:cNvPr>
          <p:cNvSpPr txBox="1">
            <a:spLocks/>
          </p:cNvSpPr>
          <p:nvPr/>
        </p:nvSpPr>
        <p:spPr>
          <a:xfrm>
            <a:off x="887665" y="4996547"/>
            <a:ext cx="10015116" cy="144996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lnSpc>
                <a:spcPct val="100000"/>
              </a:lnSpc>
            </a:pPr>
            <a:r>
              <a:rPr lang="en-NZ" sz="2300" dirty="0"/>
              <a:t>Humans have the power to make changes </a:t>
            </a:r>
            <a:br>
              <a:rPr lang="en-NZ" sz="2300" dirty="0"/>
            </a:br>
            <a:r>
              <a:rPr lang="en-NZ" sz="2300" dirty="0"/>
              <a:t>that can heal and improve the world for everyone, </a:t>
            </a:r>
            <a:br>
              <a:rPr lang="en-NZ" sz="2300" dirty="0"/>
            </a:br>
            <a:r>
              <a:rPr lang="en-NZ" sz="2300" dirty="0"/>
              <a:t>but we need to work together. </a:t>
            </a:r>
          </a:p>
        </p:txBody>
      </p:sp>
    </p:spTree>
    <p:extLst>
      <p:ext uri="{BB962C8B-B14F-4D97-AF65-F5344CB8AC3E}">
        <p14:creationId xmlns:p14="http://schemas.microsoft.com/office/powerpoint/2010/main" val="325877079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8" grpId="0" animBg="1"/>
      <p:bldP spid="7" grpId="0" animBg="1"/>
      <p:bldP spid="9" grpId="0"/>
      <p:bldP spid="3" grpId="0"/>
      <p:bldP spid="5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A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D43DEA6-3867-A053-E4E6-E7C75BE927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3E72CC2D-107F-17B1-0631-624DE695314A}"/>
              </a:ext>
            </a:extLst>
          </p:cNvPr>
          <p:cNvSpPr/>
          <p:nvPr/>
        </p:nvSpPr>
        <p:spPr>
          <a:xfrm>
            <a:off x="1135976" y="2747951"/>
            <a:ext cx="5910283" cy="228600"/>
          </a:xfrm>
          <a:prstGeom prst="rect">
            <a:avLst/>
          </a:prstGeom>
          <a:solidFill>
            <a:srgbClr val="FFDA2F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09E9A52-A13B-8BF3-257D-44CDBD7F42B1}"/>
              </a:ext>
            </a:extLst>
          </p:cNvPr>
          <p:cNvSpPr/>
          <p:nvPr/>
        </p:nvSpPr>
        <p:spPr>
          <a:xfrm>
            <a:off x="1135975" y="2379503"/>
            <a:ext cx="5973035" cy="228600"/>
          </a:xfrm>
          <a:prstGeom prst="rect">
            <a:avLst/>
          </a:prstGeom>
          <a:solidFill>
            <a:srgbClr val="FFDA2F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F0C67FE2-76F2-0856-9152-A9DBE1F14C92}"/>
              </a:ext>
            </a:extLst>
          </p:cNvPr>
          <p:cNvSpPr txBox="1">
            <a:spLocks/>
          </p:cNvSpPr>
          <p:nvPr/>
        </p:nvSpPr>
        <p:spPr>
          <a:xfrm>
            <a:off x="893489" y="2276650"/>
            <a:ext cx="10015116" cy="85368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lnSpc>
                <a:spcPct val="100000"/>
              </a:lnSpc>
            </a:pPr>
            <a:r>
              <a:rPr lang="en-NZ" sz="2300" dirty="0"/>
              <a:t>“If we look inside us, deep enough, then we </a:t>
            </a:r>
            <a:br>
              <a:rPr lang="en-NZ" sz="2300" dirty="0"/>
            </a:br>
            <a:r>
              <a:rPr lang="en-NZ" sz="2300" dirty="0"/>
              <a:t>will see the kind of kindness that we need.” </a:t>
            </a:r>
          </a:p>
        </p:txBody>
      </p:sp>
      <p:pic>
        <p:nvPicPr>
          <p:cNvPr id="10" name="Graphic 9" descr="Chat with solid fill">
            <a:extLst>
              <a:ext uri="{FF2B5EF4-FFF2-40B4-BE49-F238E27FC236}">
                <a16:creationId xmlns:a16="http://schemas.microsoft.com/office/drawing/2014/main" id="{6B06B106-0831-F4BA-3289-FBBA41A3ECB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58521" y="983044"/>
            <a:ext cx="375916" cy="375916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A55AA047-6BFF-CDEA-0F31-22A74CC178BD}"/>
              </a:ext>
            </a:extLst>
          </p:cNvPr>
          <p:cNvSpPr txBox="1">
            <a:spLocks/>
          </p:cNvSpPr>
          <p:nvPr/>
        </p:nvSpPr>
        <p:spPr>
          <a:xfrm>
            <a:off x="879089" y="1445652"/>
            <a:ext cx="10416440" cy="7977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nton" pitchFamily="2" charset="77"/>
                <a:ea typeface="+mj-ea"/>
                <a:cs typeface="+mj-cs"/>
              </a:defRPr>
            </a:lvl1pPr>
          </a:lstStyle>
          <a:p>
            <a:r>
              <a:rPr lang="en-NZ" sz="3700" dirty="0"/>
              <a:t>Where do we start?</a:t>
            </a:r>
          </a:p>
        </p:txBody>
      </p:sp>
      <p:sp>
        <p:nvSpPr>
          <p:cNvPr id="12" name="Subtitle 2">
            <a:extLst>
              <a:ext uri="{FF2B5EF4-FFF2-40B4-BE49-F238E27FC236}">
                <a16:creationId xmlns:a16="http://schemas.microsoft.com/office/drawing/2014/main" id="{6052E707-086A-E27A-9161-EC940DD00A93}"/>
              </a:ext>
            </a:extLst>
          </p:cNvPr>
          <p:cNvSpPr txBox="1">
            <a:spLocks/>
          </p:cNvSpPr>
          <p:nvPr/>
        </p:nvSpPr>
        <p:spPr>
          <a:xfrm>
            <a:off x="1376098" y="991785"/>
            <a:ext cx="2508886" cy="42146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dirty="0">
                <a:latin typeface="Exo" pitchFamily="2" charset="77"/>
              </a:rPr>
              <a:t>Discussion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BFFF0BF-A2D8-065E-55F7-E4B7412A4F6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145638" y="-37579"/>
            <a:ext cx="2065151" cy="6939419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424551C8-008C-E53D-3C1C-82603FDA576B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08605" y="5653438"/>
            <a:ext cx="1050537" cy="964428"/>
          </a:xfrm>
          <a:prstGeom prst="rect">
            <a:avLst/>
          </a:prstGeom>
        </p:spPr>
      </p:pic>
      <p:sp>
        <p:nvSpPr>
          <p:cNvPr id="3" name="Subtitle 2">
            <a:extLst>
              <a:ext uri="{FF2B5EF4-FFF2-40B4-BE49-F238E27FC236}">
                <a16:creationId xmlns:a16="http://schemas.microsoft.com/office/drawing/2014/main" id="{04C593F0-C86B-074C-0C66-F0E2301ACF97}"/>
              </a:ext>
            </a:extLst>
          </p:cNvPr>
          <p:cNvSpPr txBox="1">
            <a:spLocks/>
          </p:cNvSpPr>
          <p:nvPr/>
        </p:nvSpPr>
        <p:spPr>
          <a:xfrm>
            <a:off x="895215" y="3130330"/>
            <a:ext cx="10015116" cy="49148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lnSpc>
                <a:spcPct val="100000"/>
              </a:lnSpc>
            </a:pPr>
            <a:r>
              <a:rPr lang="en-NZ" sz="2300" dirty="0"/>
              <a:t>Hate is born from fear, ignorance and the de-humanising of others. </a:t>
            </a: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3B096714-980B-337F-7656-77FA8BFFE242}"/>
              </a:ext>
            </a:extLst>
          </p:cNvPr>
          <p:cNvSpPr txBox="1">
            <a:spLocks/>
          </p:cNvSpPr>
          <p:nvPr/>
        </p:nvSpPr>
        <p:spPr>
          <a:xfrm>
            <a:off x="894587" y="3621816"/>
            <a:ext cx="10015116" cy="121997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lnSpc>
                <a:spcPct val="100000"/>
              </a:lnSpc>
            </a:pPr>
            <a:r>
              <a:rPr lang="en-NZ" sz="2300" dirty="0"/>
              <a:t>Every person, regardless of their disability, race, religion, </a:t>
            </a:r>
            <a:br>
              <a:rPr lang="en-NZ" sz="2300" dirty="0"/>
            </a:br>
            <a:r>
              <a:rPr lang="en-NZ" sz="2300" dirty="0"/>
              <a:t>gender, sexual orientation, age, transgender identity wants </a:t>
            </a:r>
            <a:br>
              <a:rPr lang="en-NZ" sz="2300" dirty="0"/>
            </a:br>
            <a:r>
              <a:rPr lang="en-NZ" sz="2300" dirty="0"/>
              <a:t>and deserves kindness and respect. 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72C91C6-D5A3-EF6B-97B0-AE5E214C5C8C}"/>
              </a:ext>
            </a:extLst>
          </p:cNvPr>
          <p:cNvSpPr txBox="1">
            <a:spLocks/>
          </p:cNvSpPr>
          <p:nvPr/>
        </p:nvSpPr>
        <p:spPr>
          <a:xfrm>
            <a:off x="894329" y="4841787"/>
            <a:ext cx="9251309" cy="203145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lnSpc>
                <a:spcPct val="100000"/>
              </a:lnSpc>
            </a:pPr>
            <a:r>
              <a:rPr lang="en-NZ" sz="2300" dirty="0"/>
              <a:t>We are all different from one another (there’s no such thing </a:t>
            </a:r>
            <a:br>
              <a:rPr lang="en-NZ" sz="2300" dirty="0"/>
            </a:br>
            <a:r>
              <a:rPr lang="en-NZ" sz="2300" dirty="0"/>
              <a:t>as normal) but by accepting those differences, having honest conversations about those differences and treating all people </a:t>
            </a:r>
            <a:br>
              <a:rPr lang="en-NZ" sz="2300" dirty="0"/>
            </a:br>
            <a:r>
              <a:rPr lang="en-NZ" sz="2300" dirty="0"/>
              <a:t>with kindness, tolerance and respect, we can try to create </a:t>
            </a:r>
            <a:br>
              <a:rPr lang="en-NZ" sz="2300" dirty="0"/>
            </a:br>
            <a:r>
              <a:rPr lang="en-NZ" sz="2300" dirty="0"/>
              <a:t>a happier, more hopeful world. </a:t>
            </a:r>
          </a:p>
        </p:txBody>
      </p:sp>
    </p:spTree>
    <p:extLst>
      <p:ext uri="{BB962C8B-B14F-4D97-AF65-F5344CB8AC3E}">
        <p14:creationId xmlns:p14="http://schemas.microsoft.com/office/powerpoint/2010/main" val="1476346811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/>
      <p:bldP spid="3" grpId="0"/>
      <p:bldP spid="5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A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89FFD4A-A326-9275-A4AA-C2EBB2B2B6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538D6F05-C8D9-AC98-6042-704E8D62B3F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833" t="-23" r="-3227" b="13579"/>
          <a:stretch>
            <a:fillRect/>
          </a:stretch>
        </p:blipFill>
        <p:spPr>
          <a:xfrm>
            <a:off x="6096001" y="2418008"/>
            <a:ext cx="5436310" cy="3442073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383C82B0-04C1-1812-ED24-2D6CD7A81114}"/>
              </a:ext>
            </a:extLst>
          </p:cNvPr>
          <p:cNvSpPr/>
          <p:nvPr/>
        </p:nvSpPr>
        <p:spPr>
          <a:xfrm>
            <a:off x="1135976" y="2747951"/>
            <a:ext cx="4063553" cy="228600"/>
          </a:xfrm>
          <a:prstGeom prst="rect">
            <a:avLst/>
          </a:prstGeom>
          <a:solidFill>
            <a:srgbClr val="FFDA2F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57E922D-0BBC-4369-047A-CB12F1BD2DAF}"/>
              </a:ext>
            </a:extLst>
          </p:cNvPr>
          <p:cNvSpPr/>
          <p:nvPr/>
        </p:nvSpPr>
        <p:spPr>
          <a:xfrm>
            <a:off x="1135975" y="3084787"/>
            <a:ext cx="4123146" cy="228600"/>
          </a:xfrm>
          <a:prstGeom prst="rect">
            <a:avLst/>
          </a:prstGeom>
          <a:solidFill>
            <a:srgbClr val="FFDA2F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7B685F91-3B71-6F7E-8112-7B0DAE25735F}"/>
              </a:ext>
            </a:extLst>
          </p:cNvPr>
          <p:cNvSpPr/>
          <p:nvPr/>
        </p:nvSpPr>
        <p:spPr>
          <a:xfrm>
            <a:off x="1135974" y="3439001"/>
            <a:ext cx="4063553" cy="228600"/>
          </a:xfrm>
          <a:prstGeom prst="rect">
            <a:avLst/>
          </a:prstGeom>
          <a:solidFill>
            <a:srgbClr val="FFDA2F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CE2A1186-6C79-C5C6-2963-8C1665158A3C}"/>
              </a:ext>
            </a:extLst>
          </p:cNvPr>
          <p:cNvSpPr/>
          <p:nvPr/>
        </p:nvSpPr>
        <p:spPr>
          <a:xfrm>
            <a:off x="1135974" y="2388419"/>
            <a:ext cx="3899984" cy="228600"/>
          </a:xfrm>
          <a:prstGeom prst="rect">
            <a:avLst/>
          </a:prstGeom>
          <a:solidFill>
            <a:srgbClr val="FFDA2F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307054CE-8915-B841-9FCE-E2CAF70878EC}"/>
              </a:ext>
            </a:extLst>
          </p:cNvPr>
          <p:cNvSpPr txBox="1">
            <a:spLocks/>
          </p:cNvSpPr>
          <p:nvPr/>
        </p:nvSpPr>
        <p:spPr>
          <a:xfrm>
            <a:off x="893490" y="2276650"/>
            <a:ext cx="6601324" cy="18448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lnSpc>
                <a:spcPct val="100000"/>
              </a:lnSpc>
            </a:pPr>
            <a:r>
              <a:rPr lang="en-NZ" sz="2300" dirty="0"/>
              <a:t>“Together we make a space, </a:t>
            </a:r>
            <a:br>
              <a:rPr lang="en-NZ" sz="2300" dirty="0"/>
            </a:br>
            <a:r>
              <a:rPr lang="en-NZ" sz="2300" dirty="0"/>
              <a:t>so that the people around us </a:t>
            </a:r>
            <a:br>
              <a:rPr lang="en-NZ" sz="2300" dirty="0"/>
            </a:br>
            <a:r>
              <a:rPr lang="en-NZ" sz="2300" dirty="0"/>
              <a:t>can go at their own pace, and </a:t>
            </a:r>
            <a:br>
              <a:rPr lang="en-NZ" sz="2300" dirty="0"/>
            </a:br>
            <a:r>
              <a:rPr lang="en-NZ" sz="2300" dirty="0"/>
              <a:t>we can let hope surround us.” </a:t>
            </a:r>
          </a:p>
        </p:txBody>
      </p:sp>
      <p:pic>
        <p:nvPicPr>
          <p:cNvPr id="10" name="Graphic 9" descr="Chat with solid fill">
            <a:extLst>
              <a:ext uri="{FF2B5EF4-FFF2-40B4-BE49-F238E27FC236}">
                <a16:creationId xmlns:a16="http://schemas.microsoft.com/office/drawing/2014/main" id="{53230929-1519-FC95-1EFA-6F71F5B8741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58521" y="983044"/>
            <a:ext cx="375916" cy="375916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618804AC-0D7E-46A3-EE08-8A991D844878}"/>
              </a:ext>
            </a:extLst>
          </p:cNvPr>
          <p:cNvSpPr txBox="1">
            <a:spLocks/>
          </p:cNvSpPr>
          <p:nvPr/>
        </p:nvSpPr>
        <p:spPr>
          <a:xfrm>
            <a:off x="879089" y="1445652"/>
            <a:ext cx="10416440" cy="7977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nton" pitchFamily="2" charset="77"/>
                <a:ea typeface="+mj-ea"/>
                <a:cs typeface="+mj-cs"/>
              </a:defRPr>
            </a:lvl1pPr>
          </a:lstStyle>
          <a:p>
            <a:r>
              <a:rPr lang="en-NZ" dirty="0"/>
              <a:t>How does Electric Umbrella try to repair the world?</a:t>
            </a:r>
          </a:p>
        </p:txBody>
      </p:sp>
      <p:sp>
        <p:nvSpPr>
          <p:cNvPr id="12" name="Subtitle 2">
            <a:extLst>
              <a:ext uri="{FF2B5EF4-FFF2-40B4-BE49-F238E27FC236}">
                <a16:creationId xmlns:a16="http://schemas.microsoft.com/office/drawing/2014/main" id="{FB0ED65C-508D-B3D2-2BCD-88437A7CA19E}"/>
              </a:ext>
            </a:extLst>
          </p:cNvPr>
          <p:cNvSpPr txBox="1">
            <a:spLocks/>
          </p:cNvSpPr>
          <p:nvPr/>
        </p:nvSpPr>
        <p:spPr>
          <a:xfrm>
            <a:off x="1376098" y="991785"/>
            <a:ext cx="2508886" cy="42146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dirty="0">
                <a:latin typeface="Exo" pitchFamily="2" charset="77"/>
              </a:rPr>
              <a:t>Discussion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961BD95-043B-7786-1AA1-83B0740BC5B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145638" y="-37579"/>
            <a:ext cx="2065151" cy="6939419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AD8ECFF5-EDE3-9FDA-F0FF-1D31CF6F7A74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08605" y="5653438"/>
            <a:ext cx="1050537" cy="964428"/>
          </a:xfrm>
          <a:prstGeom prst="rect">
            <a:avLst/>
          </a:prstGeom>
        </p:spPr>
      </p:pic>
      <p:sp>
        <p:nvSpPr>
          <p:cNvPr id="3" name="Subtitle 2">
            <a:extLst>
              <a:ext uri="{FF2B5EF4-FFF2-40B4-BE49-F238E27FC236}">
                <a16:creationId xmlns:a16="http://schemas.microsoft.com/office/drawing/2014/main" id="{9DB9AD16-01B6-D9AB-63EB-AAFBD8F4ECFB}"/>
              </a:ext>
            </a:extLst>
          </p:cNvPr>
          <p:cNvSpPr txBox="1">
            <a:spLocks/>
          </p:cNvSpPr>
          <p:nvPr/>
        </p:nvSpPr>
        <p:spPr>
          <a:xfrm>
            <a:off x="893490" y="3848361"/>
            <a:ext cx="5534418" cy="27364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lnSpc>
                <a:spcPct val="100000"/>
              </a:lnSpc>
            </a:pPr>
            <a:r>
              <a:rPr lang="en-NZ" sz="2300" dirty="0"/>
              <a:t>We seek to unite and inspire </a:t>
            </a:r>
            <a:br>
              <a:rPr lang="en-NZ" sz="2300" dirty="0"/>
            </a:br>
            <a:r>
              <a:rPr lang="en-NZ" sz="2300" dirty="0"/>
              <a:t>through music – creating environments where learning disabled people can express themselves, find community </a:t>
            </a:r>
            <a:br>
              <a:rPr lang="en-NZ" sz="2300" dirty="0"/>
            </a:br>
            <a:r>
              <a:rPr lang="en-NZ" sz="2300" dirty="0"/>
              <a:t>and show their potential. </a:t>
            </a:r>
          </a:p>
        </p:txBody>
      </p:sp>
    </p:spTree>
    <p:extLst>
      <p:ext uri="{BB962C8B-B14F-4D97-AF65-F5344CB8AC3E}">
        <p14:creationId xmlns:p14="http://schemas.microsoft.com/office/powerpoint/2010/main" val="4086532174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13" grpId="0" animBg="1"/>
      <p:bldP spid="9" grpId="0"/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A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F6A2127-5ABA-BE40-BA93-1CB128123A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3414677B-2DA9-2EF6-44C8-DE4C2E8ED2E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4707" b="4396"/>
          <a:stretch>
            <a:fillRect/>
          </a:stretch>
        </p:blipFill>
        <p:spPr>
          <a:xfrm>
            <a:off x="6087309" y="2421837"/>
            <a:ext cx="5054350" cy="3445692"/>
          </a:xfrm>
          <a:prstGeom prst="rect">
            <a:avLst/>
          </a:prstGeom>
        </p:spPr>
      </p:pic>
      <p:sp>
        <p:nvSpPr>
          <p:cNvPr id="9" name="Subtitle 2">
            <a:extLst>
              <a:ext uri="{FF2B5EF4-FFF2-40B4-BE49-F238E27FC236}">
                <a16:creationId xmlns:a16="http://schemas.microsoft.com/office/drawing/2014/main" id="{C6369B1B-CF06-67D0-2824-990D49B3B927}"/>
              </a:ext>
            </a:extLst>
          </p:cNvPr>
          <p:cNvSpPr txBox="1">
            <a:spLocks/>
          </p:cNvSpPr>
          <p:nvPr/>
        </p:nvSpPr>
        <p:spPr>
          <a:xfrm>
            <a:off x="893490" y="2276650"/>
            <a:ext cx="4785447" cy="97488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lnSpc>
                <a:spcPct val="100000"/>
              </a:lnSpc>
            </a:pPr>
            <a:r>
              <a:rPr lang="en-NZ" sz="2300" dirty="0"/>
              <a:t>Our ethos of belonging and respect can be applied to all areas of society. </a:t>
            </a:r>
          </a:p>
        </p:txBody>
      </p:sp>
      <p:pic>
        <p:nvPicPr>
          <p:cNvPr id="10" name="Graphic 9" descr="Chat with solid fill">
            <a:extLst>
              <a:ext uri="{FF2B5EF4-FFF2-40B4-BE49-F238E27FC236}">
                <a16:creationId xmlns:a16="http://schemas.microsoft.com/office/drawing/2014/main" id="{DE8C2F89-95A7-7B69-FF6A-63A6278DA9B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58521" y="983044"/>
            <a:ext cx="375916" cy="375916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2F3D1F90-887D-B518-548A-B096C163163B}"/>
              </a:ext>
            </a:extLst>
          </p:cNvPr>
          <p:cNvSpPr txBox="1">
            <a:spLocks/>
          </p:cNvSpPr>
          <p:nvPr/>
        </p:nvSpPr>
        <p:spPr>
          <a:xfrm>
            <a:off x="879089" y="1445652"/>
            <a:ext cx="10416440" cy="7977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nton" pitchFamily="2" charset="77"/>
                <a:ea typeface="+mj-ea"/>
                <a:cs typeface="+mj-cs"/>
              </a:defRPr>
            </a:lvl1pPr>
          </a:lstStyle>
          <a:p>
            <a:r>
              <a:rPr lang="en-NZ" dirty="0"/>
              <a:t>How does Electric Umbrella try to repair the world?</a:t>
            </a:r>
          </a:p>
        </p:txBody>
      </p:sp>
      <p:sp>
        <p:nvSpPr>
          <p:cNvPr id="12" name="Subtitle 2">
            <a:extLst>
              <a:ext uri="{FF2B5EF4-FFF2-40B4-BE49-F238E27FC236}">
                <a16:creationId xmlns:a16="http://schemas.microsoft.com/office/drawing/2014/main" id="{C0224049-775D-6672-0E78-B43CE55B1CBB}"/>
              </a:ext>
            </a:extLst>
          </p:cNvPr>
          <p:cNvSpPr txBox="1">
            <a:spLocks/>
          </p:cNvSpPr>
          <p:nvPr/>
        </p:nvSpPr>
        <p:spPr>
          <a:xfrm>
            <a:off x="1376098" y="991785"/>
            <a:ext cx="2508886" cy="42146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dirty="0">
                <a:latin typeface="Exo" pitchFamily="2" charset="77"/>
              </a:rPr>
              <a:t>Discussion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D9DE795-76CE-11CF-2BC5-010844F0C58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145638" y="-37579"/>
            <a:ext cx="2065151" cy="6939419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985BDF62-6D0C-A4BC-7682-BDA1C65DE18F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08605" y="5653438"/>
            <a:ext cx="1050537" cy="964428"/>
          </a:xfrm>
          <a:prstGeom prst="rect">
            <a:avLst/>
          </a:prstGeom>
        </p:spPr>
      </p:pic>
      <p:sp>
        <p:nvSpPr>
          <p:cNvPr id="3" name="Subtitle 2">
            <a:extLst>
              <a:ext uri="{FF2B5EF4-FFF2-40B4-BE49-F238E27FC236}">
                <a16:creationId xmlns:a16="http://schemas.microsoft.com/office/drawing/2014/main" id="{B4201993-0036-1CCC-443F-6CECE7095541}"/>
              </a:ext>
            </a:extLst>
          </p:cNvPr>
          <p:cNvSpPr txBox="1">
            <a:spLocks/>
          </p:cNvSpPr>
          <p:nvPr/>
        </p:nvSpPr>
        <p:spPr>
          <a:xfrm>
            <a:off x="896851" y="3488634"/>
            <a:ext cx="4785447" cy="286352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lnSpc>
                <a:spcPct val="100000"/>
              </a:lnSpc>
            </a:pPr>
            <a:r>
              <a:rPr lang="en-NZ" sz="2300" dirty="0"/>
              <a:t>We sing about the superhero power of the smile - bringing joy and connection to those who can get overlooked because </a:t>
            </a:r>
            <a:br>
              <a:rPr lang="en-NZ" sz="2300" dirty="0"/>
            </a:br>
            <a:r>
              <a:rPr lang="en-NZ" sz="2300" dirty="0"/>
              <a:t>of their disability or difference. With joy comes hope, optimism and perseverance, which benefits everyone.</a:t>
            </a:r>
          </a:p>
        </p:txBody>
      </p:sp>
    </p:spTree>
    <p:extLst>
      <p:ext uri="{BB962C8B-B14F-4D97-AF65-F5344CB8AC3E}">
        <p14:creationId xmlns:p14="http://schemas.microsoft.com/office/powerpoint/2010/main" val="135950447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28245</TotalTime>
  <Words>922</Words>
  <Application>Microsoft Macintosh PowerPoint</Application>
  <PresentationFormat>Widescreen</PresentationFormat>
  <Paragraphs>80</Paragraphs>
  <Slides>15</Slides>
  <Notes>15</Notes>
  <HiddenSlides>0</HiddenSlides>
  <MMClips>1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2" baseType="lpstr">
      <vt:lpstr>Anton</vt:lpstr>
      <vt:lpstr>Arial</vt:lpstr>
      <vt:lpstr>Calibri</vt:lpstr>
      <vt:lpstr>Exo</vt:lpstr>
      <vt:lpstr>Exo Medium</vt:lpstr>
      <vt:lpstr>Exo SemiBold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Try the following with your class!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Kayla Cranefield</dc:creator>
  <cp:lastModifiedBy>Kayla Cranefield</cp:lastModifiedBy>
  <cp:revision>39</cp:revision>
  <cp:lastPrinted>2025-08-29T10:12:10Z</cp:lastPrinted>
  <dcterms:created xsi:type="dcterms:W3CDTF">2025-07-30T21:32:52Z</dcterms:created>
  <dcterms:modified xsi:type="dcterms:W3CDTF">2026-01-30T15:17:11Z</dcterms:modified>
</cp:coreProperties>
</file>