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12192000"/>
  <p:notesSz cx="6858000" cy="9144000"/>
  <p:embeddedFontLst>
    <p:embeddedFont>
      <p:font typeface="Anton"/>
      <p:regular r:id="rId21"/>
    </p:embeddedFont>
    <p:embeddedFont>
      <p:font typeface="Exo Medium"/>
      <p:regular r:id="rId22"/>
      <p:bold r:id="rId23"/>
      <p:italic r:id="rId24"/>
      <p:boldItalic r:id="rId25"/>
    </p:embeddedFont>
    <p:embeddedFont>
      <p:font typeface="Exo"/>
      <p:regular r:id="rId26"/>
      <p:bold r:id="rId27"/>
      <p:italic r:id="rId28"/>
      <p:boldItalic r:id="rId29"/>
    </p:embeddedFont>
    <p:embeddedFont>
      <p:font typeface="Exo SemiBold"/>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088">
          <p15:clr>
            <a:srgbClr val="A4A3A4"/>
          </p15:clr>
        </p15:guide>
        <p15:guide id="2" pos="6108">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 uri="GoogleSlidesCustomDataVersion2">
      <go:slidesCustomData xmlns:go="http://customooxmlschemas.google.com/" r:id="rId34" roundtripDataSignature="AMtx7mjzcVqJEc7PhZciQ3WgdvEQfwPXW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088" orient="horz"/>
        <p:guide pos="6108"/>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ExoMedium-regular.fntdata"/><Relationship Id="rId21" Type="http://schemas.openxmlformats.org/officeDocument/2006/relationships/font" Target="fonts/Anton-regular.fntdata"/><Relationship Id="rId24" Type="http://schemas.openxmlformats.org/officeDocument/2006/relationships/font" Target="fonts/ExoMedium-italic.fntdata"/><Relationship Id="rId23" Type="http://schemas.openxmlformats.org/officeDocument/2006/relationships/font" Target="fonts/ExoMedium-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Exo-regular.fntdata"/><Relationship Id="rId25" Type="http://schemas.openxmlformats.org/officeDocument/2006/relationships/font" Target="fonts/ExoMedium-boldItalic.fntdata"/><Relationship Id="rId28" Type="http://schemas.openxmlformats.org/officeDocument/2006/relationships/font" Target="fonts/Exo-italic.fntdata"/><Relationship Id="rId27" Type="http://schemas.openxmlformats.org/officeDocument/2006/relationships/font" Target="fonts/Ex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Exo-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ExoSemiBold-bold.fntdata"/><Relationship Id="rId30" Type="http://schemas.openxmlformats.org/officeDocument/2006/relationships/font" Target="fonts/ExoSemiBold-regular.fntdata"/><Relationship Id="rId11" Type="http://schemas.openxmlformats.org/officeDocument/2006/relationships/slide" Target="slides/slide6.xml"/><Relationship Id="rId33" Type="http://schemas.openxmlformats.org/officeDocument/2006/relationships/font" Target="fonts/ExoSemiBold-boldItalic.fntdata"/><Relationship Id="rId10" Type="http://schemas.openxmlformats.org/officeDocument/2006/relationships/slide" Target="slides/slide5.xml"/><Relationship Id="rId32" Type="http://schemas.openxmlformats.org/officeDocument/2006/relationships/font" Target="fonts/ExoSemiBold-italic.fntdata"/><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NZ"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NZ">
                <a:latin typeface="Exo"/>
                <a:ea typeface="Exo"/>
                <a:cs typeface="Exo"/>
                <a:sym typeface="Exo"/>
              </a:rPr>
              <a:t>Welcome!</a:t>
            </a:r>
            <a:endParaRPr/>
          </a:p>
        </p:txBody>
      </p:sp>
      <p:sp>
        <p:nvSpPr>
          <p:cNvPr id="86" name="Google Shape;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NZ" sz="1200">
                <a:solidFill>
                  <a:schemeClr val="dk1"/>
                </a:solidFill>
                <a:latin typeface="Calibri"/>
                <a:ea typeface="Calibri"/>
                <a:cs typeface="Calibri"/>
                <a:sym typeface="Calibri"/>
              </a:rPr>
              <a:t>This session includes a first hand account from a victim of hate crime, describing how he was beaten up; we advise that teachers watch the video in advance before deciding whether it is appropriate for their students.</a:t>
            </a:r>
            <a:endParaRPr/>
          </a:p>
          <a:p>
            <a:pPr indent="0" lvl="0" marL="0" marR="0" rtl="0" algn="l">
              <a:lnSpc>
                <a:spcPct val="100000"/>
              </a:lnSpc>
              <a:spcBef>
                <a:spcPts val="0"/>
              </a:spcBef>
              <a:spcAft>
                <a:spcPts val="0"/>
              </a:spcAft>
              <a:buClr>
                <a:schemeClr val="dk1"/>
              </a:buClr>
              <a:buSzPts val="1200"/>
              <a:buFont typeface="Calibri"/>
              <a:buNone/>
            </a:pPr>
            <a:r>
              <a:t/>
            </a:r>
            <a:endParaRPr b="0" i="0"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90" name="Google Shape;19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0" name="Google Shape;20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200">
                <a:latin typeface="Exo Medium"/>
                <a:ea typeface="Exo Medium"/>
                <a:cs typeface="Exo Medium"/>
                <a:sym typeface="Exo Medium"/>
              </a:rPr>
              <a:t>Extra Discussion Points:</a:t>
            </a:r>
            <a:endParaRPr/>
          </a:p>
          <a:p>
            <a:pPr indent="-298450" lvl="0" marL="457200" rtl="0" algn="l">
              <a:lnSpc>
                <a:spcPct val="100000"/>
              </a:lnSpc>
              <a:spcBef>
                <a:spcPts val="1200"/>
              </a:spcBef>
              <a:spcAft>
                <a:spcPts val="0"/>
              </a:spcAft>
              <a:buClr>
                <a:schemeClr val="dk1"/>
              </a:buClr>
              <a:buSzPts val="1100"/>
              <a:buFont typeface="Exo Medium"/>
              <a:buChar char="●"/>
            </a:pPr>
            <a:r>
              <a:rPr lang="en-NZ" sz="1200">
                <a:latin typeface="Exo Medium"/>
                <a:ea typeface="Exo Medium"/>
                <a:cs typeface="Exo Medium"/>
                <a:sym typeface="Exo Medium"/>
              </a:rPr>
              <a:t>Do you think sometimes people are scared to talk about difference, in case they say the “wrong” thing? What problems might this lead to?</a:t>
            </a:r>
            <a:endParaRPr/>
          </a:p>
          <a:p>
            <a:pPr indent="-298450" lvl="0" marL="457200" rtl="0" algn="l">
              <a:lnSpc>
                <a:spcPct val="100000"/>
              </a:lnSpc>
              <a:spcBef>
                <a:spcPts val="0"/>
              </a:spcBef>
              <a:spcAft>
                <a:spcPts val="0"/>
              </a:spcAft>
              <a:buClr>
                <a:schemeClr val="dk1"/>
              </a:buClr>
              <a:buSzPts val="1100"/>
              <a:buFont typeface="Exo Medium"/>
              <a:buChar char="●"/>
            </a:pPr>
            <a:r>
              <a:rPr lang="en-NZ" sz="1200">
                <a:latin typeface="Exo Medium"/>
                <a:ea typeface="Exo Medium"/>
                <a:cs typeface="Exo Medium"/>
                <a:sym typeface="Exo Medium"/>
              </a:rPr>
              <a:t>Would life be easier if we were all the same? </a:t>
            </a:r>
            <a:endParaRPr/>
          </a:p>
          <a:p>
            <a:pPr indent="-298450" lvl="0" marL="457200" rtl="0" algn="l">
              <a:lnSpc>
                <a:spcPct val="100000"/>
              </a:lnSpc>
              <a:spcBef>
                <a:spcPts val="0"/>
              </a:spcBef>
              <a:spcAft>
                <a:spcPts val="0"/>
              </a:spcAft>
              <a:buClr>
                <a:schemeClr val="dk1"/>
              </a:buClr>
              <a:buSzPts val="1100"/>
              <a:buFont typeface="Exo Medium"/>
              <a:buChar char="●"/>
            </a:pPr>
            <a:r>
              <a:rPr lang="en-NZ" sz="1200">
                <a:latin typeface="Exo Medium"/>
                <a:ea typeface="Exo Medium"/>
                <a:cs typeface="Exo Medium"/>
                <a:sym typeface="Exo Medium"/>
              </a:rPr>
              <a:t>Do you think people consider all forms of discrimination equally, or is some seen as worse than others? If so, why?</a:t>
            </a:r>
            <a:endParaRPr/>
          </a:p>
          <a:p>
            <a:pPr indent="0" lvl="0" marL="0" rtl="0" algn="l">
              <a:lnSpc>
                <a:spcPct val="100000"/>
              </a:lnSpc>
              <a:spcBef>
                <a:spcPts val="1200"/>
              </a:spcBef>
              <a:spcAft>
                <a:spcPts val="0"/>
              </a:spcAft>
              <a:buClr>
                <a:schemeClr val="dk1"/>
              </a:buClr>
              <a:buSzPts val="1400"/>
              <a:buFont typeface="Calibri"/>
              <a:buNone/>
            </a:pPr>
            <a:r>
              <a:t/>
            </a:r>
            <a:endParaRPr sz="1200">
              <a:latin typeface="Exo Medium"/>
              <a:ea typeface="Exo Medium"/>
              <a:cs typeface="Exo Medium"/>
              <a:sym typeface="Exo Medium"/>
            </a:endParaRPr>
          </a:p>
        </p:txBody>
      </p:sp>
      <p:sp>
        <p:nvSpPr>
          <p:cNvPr id="211" name="Google Shape;211;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3: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Extended Discussion Prompts: </a:t>
            </a:r>
            <a:endParaRPr/>
          </a:p>
          <a:p>
            <a:pPr indent="-298450" lvl="0" marL="4572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would you do if you heard discriminatory language being used in your school/ friendship group/ family?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Is it easy to be inclusive?</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Is it worth it to be inclusive?</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What do you think the qualities of a “good leader” are?</a:t>
            </a:r>
            <a:endParaRPr/>
          </a:p>
        </p:txBody>
      </p:sp>
      <p:sp>
        <p:nvSpPr>
          <p:cNvPr id="220" name="Google Shape;220;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14: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rPr lang="en-NZ" sz="1050"/>
              <a:t>Discuss the 5 points on this slide. Think about your own school community and ask the children how they may put these points into practice. Who should they go to in school to voice any concerns? How are they going to educate themselves individually about diversity? What will the school do? Can you create a pledge/ plan for your school going forward? What about in the wider community - can the children bring some of these discussions into their own homes? It isn’t easy to do, but by everyone taking small steps and eradicating hate, we may get there!  </a:t>
            </a:r>
            <a:endParaRPr/>
          </a:p>
        </p:txBody>
      </p:sp>
      <p:sp>
        <p:nvSpPr>
          <p:cNvPr id="233" name="Google Shape;233;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04" name="Google Shape;10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4: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rPr lang="en-NZ" sz="1050"/>
              <a:t>Suggested Discussion Prompts/ Answers:</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What does Electric Umbrella use to unite people and help people express themselves? (Music - performances, instruments, songwriting, community, friendship, acceptance)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Why do you think it’s important for a person to feel “seen, heard and valued”? (so that they feel that they belong, to have self worth, to increase self esteem, to feel happy, included and accepted, to feel part of a community, not outside from it. How do you make society feel more inclusive if you don’t give a voice to everyone?)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Do you think it’s harder for some people to feel like that and, if so, why? (communication difficulties, feeling “different”, not everyone has access to the same opportunities, through socio economic circumstances, disability, geography, people assume that learning disabled people don’t have the same wants, needs and opinions as others, people can be discriminated against due to their race, culture, disability, gender identity, sexual orientation, age and so not given the same opportunities as others)</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Tom said, “You can change the piano, not the pianist.” What do you think he means? (Finding out how to meet people’s needs and creating adapted instruments that are more accessible to everyone. Thinking about things differently and considering people as individuals, in order to make changes that could benefit lots of people. This is based on the social model of disability and equity, rather than equality. In practical terms, why not build a ramp up to a stage, instead of a staircase?)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Who do you think is responsible for making sure that everyone feels included in society? (Everyone. We can each make small changes to help people feel valued and part of society. It can be as simple as smiling at someone and letting them know that they are seen)</a:t>
            </a:r>
            <a:endParaRPr sz="1050"/>
          </a:p>
          <a:p>
            <a:pPr indent="0" lvl="0" marL="0" rtl="0" algn="l">
              <a:lnSpc>
                <a:spcPct val="100000"/>
              </a:lnSpc>
              <a:spcBef>
                <a:spcPts val="0"/>
              </a:spcBef>
              <a:spcAft>
                <a:spcPts val="0"/>
              </a:spcAft>
              <a:buClr>
                <a:schemeClr val="dk1"/>
              </a:buClr>
              <a:buSzPts val="1400"/>
              <a:buFont typeface="Calibri"/>
              <a:buNone/>
            </a:pPr>
            <a:r>
              <a:t/>
            </a:r>
            <a:endParaRPr sz="1050"/>
          </a:p>
        </p:txBody>
      </p:sp>
      <p:sp>
        <p:nvSpPr>
          <p:cNvPr id="113" name="Google Shape;11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 name="Google Shape;12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25" name="Google Shape;12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6: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Suggested Discussion Prompts/ Answers: </a:t>
            </a:r>
            <a:endParaRPr b="0" i="0" sz="1050">
              <a:solidFill>
                <a:schemeClr val="dk1"/>
              </a:solidFill>
              <a:latin typeface="Exo Medium"/>
              <a:ea typeface="Exo Medium"/>
              <a:cs typeface="Exo Medium"/>
              <a:sym typeface="Exo Medium"/>
            </a:endParaRPr>
          </a:p>
          <a:p>
            <a:pPr indent="-298450" lvl="0" marL="9144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challenges do you think William might face in order to do what he loves? (Williams communicates in a way that needs patience and understanding, so it might not be easy for him to explain what he wants to do. William is a wheelchair user and so may have trouble accessing certain buildings, facilities and activities. William does not have the physical dexterity to play some traditional instruments, even though he wants to. William needs to use specialist transport to travel to activities and venues. William needs support in order to eat, drink, and use the toilet. He relies on the kindness and professionalism of others in order to do what he wants.)</a:t>
            </a:r>
            <a:endParaRPr/>
          </a:p>
          <a:p>
            <a:pPr indent="-298450" lvl="0" marL="9144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Do you think people might make assumptions about William because of his disabilities? Give examples. (Because William doesn’t have the physical dexterity to play certain instruments, some might assume that he doesn’t want to play them. Because William doesn’t communicate in the same way as other people, some might assume that he doesn’t understand what’s going on, can’t make decisions for himself or have anything important, funny, creative to say. Because William is a wheelchair user, some might assume that William isn’t interested in attending the same events as those that are not. Because William is physically and learning disabled, people might assume that he doesn’t have the same hopes, dreams and desires as other people.)</a:t>
            </a:r>
            <a:endParaRPr/>
          </a:p>
          <a:p>
            <a:pPr indent="-298450" lvl="0" marL="914400" rtl="0" algn="l">
              <a:lnSpc>
                <a:spcPct val="100000"/>
              </a:lnSpc>
              <a:spcBef>
                <a:spcPts val="0"/>
              </a:spcBef>
              <a:spcAft>
                <a:spcPts val="0"/>
              </a:spcAft>
              <a:buClr>
                <a:schemeClr val="dk1"/>
              </a:buClr>
              <a:buSzPts val="1100"/>
              <a:buFont typeface="Exo Medium"/>
              <a:buChar char="●"/>
            </a:pPr>
            <a:r>
              <a:rPr b="0" i="0" lang="en-NZ" sz="1050">
                <a:solidFill>
                  <a:schemeClr val="dk1"/>
                </a:solidFill>
                <a:latin typeface="Exo Medium"/>
                <a:ea typeface="Exo Medium"/>
                <a:cs typeface="Exo Medium"/>
                <a:sym typeface="Exo Medium"/>
              </a:rPr>
              <a:t>How does Electric Umbrella </a:t>
            </a:r>
            <a:r>
              <a:rPr lang="en-NZ" sz="1050">
                <a:latin typeface="Exo Medium"/>
                <a:ea typeface="Exo Medium"/>
                <a:cs typeface="Exo Medium"/>
                <a:sym typeface="Exo Medium"/>
              </a:rPr>
              <a:t>help </a:t>
            </a:r>
            <a:r>
              <a:rPr b="0" i="0" lang="en-NZ" sz="1050">
                <a:solidFill>
                  <a:schemeClr val="dk1"/>
                </a:solidFill>
                <a:latin typeface="Exo Medium"/>
                <a:ea typeface="Exo Medium"/>
                <a:cs typeface="Exo Medium"/>
                <a:sym typeface="Exo Medium"/>
              </a:rPr>
              <a:t>and why do you think that’s important? (Creates a welco</a:t>
            </a:r>
            <a:r>
              <a:rPr lang="en-NZ" sz="1050">
                <a:latin typeface="Exo Medium"/>
                <a:ea typeface="Exo Medium"/>
                <a:cs typeface="Exo Medium"/>
                <a:sym typeface="Exo Medium"/>
              </a:rPr>
              <a:t>ming environment where people give him time and space to communicate, creates adapted instruments that he can play, so that he can explore his creative potential, encourages him to take part in performances that not only bring joy for William but also encourage people to consider accessibility. It’s important for William because it helps him to find friendship, community and creative activities. He feels like he belongs, which makes his life happier)</a:t>
            </a:r>
            <a:endParaRPr sz="1050"/>
          </a:p>
          <a:p>
            <a:pPr indent="-298450" lvl="0" marL="9144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William performed on BGT with Electric Umbrella. Why was it important for William, and Electric Umbrella, to appear on a primetime TV show like BGT? (It showed people what can be achieved with humans work together to support each other, it was aspirational for other disabled people who may have been watching (the importance of representation), it gave a voice to a group of people who often don’t get to feature on TV in a positive, creative way, it was great fun for everyone involved!!, the conversations that had to happen behind the scenes were really important in terms of accessibility and challenging perceptions of the learning disabled community.)</a:t>
            </a:r>
            <a:endParaRPr/>
          </a:p>
          <a:p>
            <a:pPr indent="0" lvl="0" marL="0" rtl="0" algn="l">
              <a:lnSpc>
                <a:spcPct val="100000"/>
              </a:lnSpc>
              <a:spcBef>
                <a:spcPts val="0"/>
              </a:spcBef>
              <a:spcAft>
                <a:spcPts val="0"/>
              </a:spcAft>
              <a:buClr>
                <a:schemeClr val="dk1"/>
              </a:buClr>
              <a:buSzPts val="1400"/>
              <a:buFont typeface="Calibri"/>
              <a:buNone/>
            </a:pPr>
            <a:r>
              <a:t/>
            </a:r>
            <a:endParaRPr sz="1050"/>
          </a:p>
        </p:txBody>
      </p:sp>
      <p:sp>
        <p:nvSpPr>
          <p:cNvPr id="137" name="Google Shape;13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7: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69850" lvl="0" marL="0" rtl="0" algn="l">
              <a:lnSpc>
                <a:spcPct val="100000"/>
              </a:lnSpc>
              <a:spcBef>
                <a:spcPts val="0"/>
              </a:spcBef>
              <a:spcAft>
                <a:spcPts val="0"/>
              </a:spcAft>
              <a:buClr>
                <a:schemeClr val="dk1"/>
              </a:buClr>
              <a:buSzPts val="1100"/>
              <a:buFont typeface="Exo Medium"/>
              <a:buChar char="•"/>
            </a:pPr>
            <a:r>
              <a:rPr lang="en-NZ" sz="1050"/>
              <a:t>This exercise is designed to help the children discuss their own identities, what they think are the most important jigsaw pieces that make them “them”. It will highlight that we have lots of similarities with those in our immediate community, but also differences that need to be noticed too. </a:t>
            </a:r>
            <a:endParaRPr/>
          </a:p>
          <a:p>
            <a:pPr indent="0" lvl="0" marL="0" rtl="0" algn="l">
              <a:lnSpc>
                <a:spcPct val="100000"/>
              </a:lnSpc>
              <a:spcBef>
                <a:spcPts val="0"/>
              </a:spcBef>
              <a:spcAft>
                <a:spcPts val="0"/>
              </a:spcAft>
              <a:buClr>
                <a:schemeClr val="dk1"/>
              </a:buClr>
              <a:buSzPts val="1400"/>
              <a:buFont typeface="Calibri"/>
              <a:buChar char="•"/>
            </a:pPr>
            <a:r>
              <a:rPr lang="en-NZ" sz="1050"/>
              <a:t> The differences aren’t to be ignored, but recognised and understood, to promote tolerance and understanding. </a:t>
            </a:r>
            <a:endParaRPr/>
          </a:p>
          <a:p>
            <a:pPr indent="-317500" lvl="0" marL="457200" rtl="0" algn="l">
              <a:spcBef>
                <a:spcPts val="0"/>
              </a:spcBef>
              <a:spcAft>
                <a:spcPts val="0"/>
              </a:spcAft>
              <a:buClr>
                <a:schemeClr val="dk1"/>
              </a:buClr>
              <a:buSzPts val="1400"/>
              <a:buFont typeface="Calibri"/>
              <a:buChar char="•"/>
            </a:pPr>
            <a:r>
              <a:rPr lang="en-NZ" sz="1050"/>
              <a:t> By finding out about different cultures, religions, identities and needs we can start to value people as individuals and break down prejudices that are born from fear and the dehumanisation of those that are seen as different to us. Difference is to be acknowledged, accepted and celebrated. When we do this, we can start to think about what people need in order to feel part of a genuinely diverse and respectful society.  </a:t>
            </a:r>
            <a:endParaRPr/>
          </a:p>
        </p:txBody>
      </p:sp>
      <p:sp>
        <p:nvSpPr>
          <p:cNvPr id="150" name="Google Shape;15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8: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Exo Medium"/>
              <a:buNone/>
            </a:pPr>
            <a:r>
              <a:t/>
            </a:r>
            <a:endParaRPr sz="1050"/>
          </a:p>
        </p:txBody>
      </p:sp>
      <p:sp>
        <p:nvSpPr>
          <p:cNvPr id="165" name="Google Shape;16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9: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Further Discussion Topics:</a:t>
            </a:r>
            <a:endParaRPr/>
          </a:p>
          <a:p>
            <a:pPr indent="-298450" lvl="0" marL="4572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is a Hate Crime? “</a:t>
            </a:r>
            <a:r>
              <a:rPr i="1" lang="en-NZ" sz="1050">
                <a:latin typeface="Exo Medium"/>
                <a:ea typeface="Exo Medium"/>
                <a:cs typeface="Exo Medium"/>
                <a:sym typeface="Exo Medium"/>
              </a:rPr>
              <a:t>Any crime can be prosecuted as a Hate Crime if the offender has either: demonstrated hostility based on race, religion, disability, sexual orientation or transgender identity. Or been motivated by hostility based on race, religion, disability, sexual orientation or transgender identity. Someone can be a victim of more than one type of hate crime.”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A Hate Incident doesn’t have to include a criminal act. It is an act of abuse (name calling, bullying) based on prejudice. People can (and should) still report hate incidents to the police as they can show a pattern of behaviour/ victimisation and perpetrators of hate incidents may go on to commit Hate Crimes.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Emergencies should be reported through 999, non emergencies through 101 or report online through True Vision: https://www.report-it.org.uk/your_police_force</a:t>
            </a:r>
            <a:endParaRPr sz="1050">
              <a:latin typeface="Exo Medium"/>
              <a:ea typeface="Exo Medium"/>
              <a:cs typeface="Exo Medium"/>
              <a:sym typeface="Exo Medium"/>
            </a:endParaRPr>
          </a:p>
        </p:txBody>
      </p:sp>
      <p:sp>
        <p:nvSpPr>
          <p:cNvPr id="179" name="Google Shape;17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1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nton"/>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1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 name="Google Shape;16;p1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 name="Google Shape;17;p17"/>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 name="Google Shape;18;p17"/>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1" name="Shape 71"/>
        <p:cNvGrpSpPr/>
        <p:nvPr/>
      </p:nvGrpSpPr>
      <p:grpSpPr>
        <a:xfrm>
          <a:off x="0" y="0"/>
          <a:ext cx="0" cy="0"/>
          <a:chOff x="0" y="0"/>
          <a:chExt cx="0" cy="0"/>
        </a:xfrm>
      </p:grpSpPr>
      <p:sp>
        <p:nvSpPr>
          <p:cNvPr id="72" name="Google Shape;72;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2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2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5" name="Google Shape;75;p26"/>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6" name="Google Shape;76;p26"/>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7" name="Shape 77"/>
        <p:cNvGrpSpPr/>
        <p:nvPr/>
      </p:nvGrpSpPr>
      <p:grpSpPr>
        <a:xfrm>
          <a:off x="0" y="0"/>
          <a:ext cx="0" cy="0"/>
          <a:chOff x="0" y="0"/>
          <a:chExt cx="0" cy="0"/>
        </a:xfrm>
      </p:grpSpPr>
      <p:sp>
        <p:nvSpPr>
          <p:cNvPr id="78" name="Google Shape;78;p2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2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27"/>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27"/>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9" name="Shape 19"/>
        <p:cNvGrpSpPr/>
        <p:nvPr/>
      </p:nvGrpSpPr>
      <p:grpSpPr>
        <a:xfrm>
          <a:off x="0" y="0"/>
          <a:ext cx="0" cy="0"/>
          <a:chOff x="0" y="0"/>
          <a:chExt cx="0" cy="0"/>
        </a:xfrm>
      </p:grpSpPr>
      <p:sp>
        <p:nvSpPr>
          <p:cNvPr id="20" name="Google Shape;20;p18"/>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 name="Google Shape;21;p18"/>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18"/>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extLst>
    <p:ext uri="{DCECCB84-F9BA-43D5-87BE-67443E8EF086}">
      <p15:sldGuideLst>
        <p15:guide id="1" orient="horz" pos="663">
          <p15:clr>
            <a:srgbClr val="FBAE40"/>
          </p15:clr>
        </p15:guide>
        <p15:guide id="2" pos="61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nton"/>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9"/>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7" name="Google Shape;27;p19"/>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8" name="Google Shape;28;p19"/>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2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20"/>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4" name="Google Shape;34;p20"/>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5" name="Google Shape;35;p20"/>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2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2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2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1"/>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3" name="Google Shape;43;p21"/>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4" name="Google Shape;44;p21"/>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5" name="Shape 45"/>
        <p:cNvGrpSpPr/>
        <p:nvPr/>
      </p:nvGrpSpPr>
      <p:grpSpPr>
        <a:xfrm>
          <a:off x="0" y="0"/>
          <a:ext cx="0" cy="0"/>
          <a:chOff x="0" y="0"/>
          <a:chExt cx="0" cy="0"/>
        </a:xfrm>
      </p:grpSpPr>
      <p:sp>
        <p:nvSpPr>
          <p:cNvPr id="46" name="Google Shape;46;p2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7" name="Google Shape;47;p2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8" name="Google Shape;48;p22"/>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
        <p:nvSpPr>
          <p:cNvPr id="49" name="Google Shape;49;p22"/>
          <p:cNvSpPr txBox="1"/>
          <p:nvPr/>
        </p:nvSpPr>
        <p:spPr>
          <a:xfrm>
            <a:off x="879090" y="1445652"/>
            <a:ext cx="4836160" cy="797733"/>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Identity &amp; Difference</a:t>
            </a:r>
            <a:endParaRPr sz="4400">
              <a:solidFill>
                <a:schemeClr val="dk1"/>
              </a:solidFill>
              <a:latin typeface="Anton"/>
              <a:ea typeface="Anton"/>
              <a:cs typeface="Anton"/>
              <a:sym typeface="Anton"/>
            </a:endParaRPr>
          </a:p>
        </p:txBody>
      </p:sp>
      <p:sp>
        <p:nvSpPr>
          <p:cNvPr id="50" name="Google Shape;50;p22"/>
          <p:cNvSpPr txBox="1"/>
          <p:nvPr/>
        </p:nvSpPr>
        <p:spPr>
          <a:xfrm>
            <a:off x="1240613" y="991785"/>
            <a:ext cx="2508886"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a:ea typeface="Exo"/>
                <a:cs typeface="Exo"/>
                <a:sym typeface="Exo"/>
              </a:rPr>
              <a:t>Autumn: Term One</a:t>
            </a:r>
            <a:endParaRPr/>
          </a:p>
        </p:txBody>
      </p:sp>
      <p:sp>
        <p:nvSpPr>
          <p:cNvPr id="51" name="Google Shape;51;p22"/>
          <p:cNvSpPr txBox="1"/>
          <p:nvPr/>
        </p:nvSpPr>
        <p:spPr>
          <a:xfrm>
            <a:off x="879090" y="2375332"/>
            <a:ext cx="6384471" cy="1556588"/>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100000"/>
              </a:lnSpc>
              <a:spcBef>
                <a:spcPts val="0"/>
              </a:spcBef>
              <a:spcAft>
                <a:spcPts val="0"/>
              </a:spcAft>
              <a:buClr>
                <a:schemeClr val="dk1"/>
              </a:buClr>
              <a:buSzPts val="2400"/>
              <a:buFont typeface="Arial"/>
              <a:buChar char="•"/>
            </a:pPr>
            <a:r>
              <a:rPr b="0" i="0" lang="en-NZ" sz="2400">
                <a:solidFill>
                  <a:schemeClr val="dk1"/>
                </a:solidFill>
                <a:latin typeface="Exo Medium"/>
                <a:ea typeface="Exo Medium"/>
                <a:cs typeface="Exo Medium"/>
                <a:sym typeface="Exo Medium"/>
              </a:rPr>
              <a:t>Exploring how everyone is unique, </a:t>
            </a:r>
            <a:endParaRPr/>
          </a:p>
          <a:p>
            <a:pPr indent="-228600" lvl="0" marL="228600" marR="0" rtl="0" algn="l">
              <a:lnSpc>
                <a:spcPct val="100000"/>
              </a:lnSpc>
              <a:spcBef>
                <a:spcPts val="1000"/>
              </a:spcBef>
              <a:spcAft>
                <a:spcPts val="0"/>
              </a:spcAft>
              <a:buClr>
                <a:schemeClr val="dk1"/>
              </a:buClr>
              <a:buSzPts val="2400"/>
              <a:buFont typeface="Arial"/>
              <a:buChar char="•"/>
            </a:pPr>
            <a:r>
              <a:rPr b="0" i="0" lang="en-NZ" sz="2400">
                <a:solidFill>
                  <a:schemeClr val="dk1"/>
                </a:solidFill>
                <a:latin typeface="Exo Medium"/>
                <a:ea typeface="Exo Medium"/>
                <a:cs typeface="Exo Medium"/>
                <a:sym typeface="Exo Medium"/>
              </a:rPr>
              <a:t>dismantling the idea of “normal”, </a:t>
            </a:r>
            <a:endParaRPr/>
          </a:p>
          <a:p>
            <a:pPr indent="-228600" lvl="0" marL="228600" marR="0" rtl="0" algn="l">
              <a:lnSpc>
                <a:spcPct val="100000"/>
              </a:lnSpc>
              <a:spcBef>
                <a:spcPts val="1000"/>
              </a:spcBef>
              <a:spcAft>
                <a:spcPts val="0"/>
              </a:spcAft>
              <a:buClr>
                <a:schemeClr val="dk1"/>
              </a:buClr>
              <a:buSzPts val="2400"/>
              <a:buFont typeface="Arial"/>
              <a:buChar char="•"/>
            </a:pPr>
            <a:r>
              <a:rPr b="0" i="0" lang="en-NZ" sz="2400">
                <a:solidFill>
                  <a:schemeClr val="dk1"/>
                </a:solidFill>
                <a:latin typeface="Exo Medium"/>
                <a:ea typeface="Exo Medium"/>
                <a:cs typeface="Exo Medium"/>
                <a:sym typeface="Exo Medium"/>
              </a:rPr>
              <a:t>and building confidence in being yourself.</a:t>
            </a:r>
            <a:endParaRPr b="1" i="0" sz="2400">
              <a:solidFill>
                <a:schemeClr val="dk1"/>
              </a:solidFill>
              <a:latin typeface="Exo SemiBold"/>
              <a:ea typeface="Exo SemiBold"/>
              <a:cs typeface="Exo SemiBold"/>
              <a:sym typeface="Exo SemiBold"/>
            </a:endParaRPr>
          </a:p>
        </p:txBody>
      </p:sp>
      <p:sp>
        <p:nvSpPr>
          <p:cNvPr descr="Leaf with solid fill" id="52" name="Google Shape;52;p22"/>
          <p:cNvSpPr/>
          <p:nvPr/>
        </p:nvSpPr>
        <p:spPr>
          <a:xfrm>
            <a:off x="936690" y="1011526"/>
            <a:ext cx="289957" cy="289957"/>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2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23"/>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6" name="Google Shape;56;p23"/>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7" name="Shape 57"/>
        <p:cNvGrpSpPr/>
        <p:nvPr/>
      </p:nvGrpSpPr>
      <p:grpSpPr>
        <a:xfrm>
          <a:off x="0" y="0"/>
          <a:ext cx="0" cy="0"/>
          <a:chOff x="0" y="0"/>
          <a:chExt cx="0" cy="0"/>
        </a:xfrm>
      </p:grpSpPr>
      <p:sp>
        <p:nvSpPr>
          <p:cNvPr id="58" name="Google Shape;58;p2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nton"/>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2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0" name="Google Shape;60;p2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1" name="Google Shape;61;p2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2" name="Google Shape;62;p24"/>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3" name="Google Shape;63;p24"/>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4" name="Shape 64"/>
        <p:cNvGrpSpPr/>
        <p:nvPr/>
      </p:nvGrpSpPr>
      <p:grpSpPr>
        <a:xfrm>
          <a:off x="0" y="0"/>
          <a:ext cx="0" cy="0"/>
          <a:chOff x="0" y="0"/>
          <a:chExt cx="0" cy="0"/>
        </a:xfrm>
      </p:grpSpPr>
      <p:sp>
        <p:nvSpPr>
          <p:cNvPr id="65" name="Google Shape;65;p2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nton"/>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25"/>
          <p:cNvSpPr/>
          <p:nvPr>
            <p:ph idx="2" type="pic"/>
          </p:nvPr>
        </p:nvSpPr>
        <p:spPr>
          <a:xfrm>
            <a:off x="5183188" y="987425"/>
            <a:ext cx="6172200" cy="4873625"/>
          </a:xfrm>
          <a:prstGeom prst="rect">
            <a:avLst/>
          </a:prstGeom>
          <a:noFill/>
          <a:ln>
            <a:noFill/>
          </a:ln>
        </p:spPr>
      </p:sp>
      <p:sp>
        <p:nvSpPr>
          <p:cNvPr id="67" name="Google Shape;67;p2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8" name="Google Shape;68;p25"/>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9" name="Google Shape;69;p25"/>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0" name="Google Shape;70;p25"/>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solidFill>
      </p:bgPr>
    </p:bg>
    <p:spTree>
      <p:nvGrpSpPr>
        <p:cNvPr id="9" name="Shape 9"/>
        <p:cNvGrpSpPr/>
        <p:nvPr/>
      </p:nvGrpSpPr>
      <p:grpSpPr>
        <a:xfrm>
          <a:off x="0" y="0"/>
          <a:ext cx="0" cy="0"/>
          <a:chOff x="0" y="0"/>
          <a:chExt cx="0" cy="0"/>
        </a:xfrm>
      </p:grpSpPr>
      <p:sp>
        <p:nvSpPr>
          <p:cNvPr id="10" name="Google Shape;10;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nton"/>
              <a:buNone/>
              <a:defRPr b="0" i="0" sz="4400" u="none" cap="none" strike="noStrike">
                <a:solidFill>
                  <a:schemeClr val="dk1"/>
                </a:solidFill>
                <a:latin typeface="Anton"/>
                <a:ea typeface="Anton"/>
                <a:cs typeface="Anton"/>
                <a:sym typeface="Anto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Exo Medium"/>
                <a:ea typeface="Exo Medium"/>
                <a:cs typeface="Exo Medium"/>
                <a:sym typeface="Exo Medium"/>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Exo Medium"/>
                <a:ea typeface="Exo Medium"/>
                <a:cs typeface="Exo Medium"/>
                <a:sym typeface="Exo Medium"/>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Exo Medium"/>
                <a:ea typeface="Exo Medium"/>
                <a:cs typeface="Exo Medium"/>
                <a:sym typeface="Exo Medium"/>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Exo Medium"/>
                <a:ea typeface="Exo Medium"/>
                <a:cs typeface="Exo Medium"/>
                <a:sym typeface="Exo Medium"/>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Exo Medium"/>
                <a:ea typeface="Exo Medium"/>
                <a:cs typeface="Exo Medium"/>
                <a:sym typeface="Exo Medium"/>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6"/>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464949"/>
                </a:solidFill>
                <a:latin typeface="Exo"/>
                <a:ea typeface="Exo"/>
                <a:cs typeface="Exo"/>
                <a:sym typeface="Exo"/>
              </a:defRPr>
            </a:lvl1pPr>
            <a:lvl2pPr indent="0" lvl="1" marL="0" marR="0" rtl="0" algn="r">
              <a:spcBef>
                <a:spcPts val="0"/>
              </a:spcBef>
              <a:buNone/>
              <a:defRPr b="0" i="0" sz="1200" u="none" cap="none" strike="noStrike">
                <a:solidFill>
                  <a:srgbClr val="464949"/>
                </a:solidFill>
                <a:latin typeface="Exo"/>
                <a:ea typeface="Exo"/>
                <a:cs typeface="Exo"/>
                <a:sym typeface="Exo"/>
              </a:defRPr>
            </a:lvl2pPr>
            <a:lvl3pPr indent="0" lvl="2" marL="0" marR="0" rtl="0" algn="r">
              <a:spcBef>
                <a:spcPts val="0"/>
              </a:spcBef>
              <a:buNone/>
              <a:defRPr b="0" i="0" sz="1200" u="none" cap="none" strike="noStrike">
                <a:solidFill>
                  <a:srgbClr val="464949"/>
                </a:solidFill>
                <a:latin typeface="Exo"/>
                <a:ea typeface="Exo"/>
                <a:cs typeface="Exo"/>
                <a:sym typeface="Exo"/>
              </a:defRPr>
            </a:lvl3pPr>
            <a:lvl4pPr indent="0" lvl="3" marL="0" marR="0" rtl="0" algn="r">
              <a:spcBef>
                <a:spcPts val="0"/>
              </a:spcBef>
              <a:buNone/>
              <a:defRPr b="0" i="0" sz="1200" u="none" cap="none" strike="noStrike">
                <a:solidFill>
                  <a:srgbClr val="464949"/>
                </a:solidFill>
                <a:latin typeface="Exo"/>
                <a:ea typeface="Exo"/>
                <a:cs typeface="Exo"/>
                <a:sym typeface="Exo"/>
              </a:defRPr>
            </a:lvl4pPr>
            <a:lvl5pPr indent="0" lvl="4" marL="0" marR="0" rtl="0" algn="r">
              <a:spcBef>
                <a:spcPts val="0"/>
              </a:spcBef>
              <a:buNone/>
              <a:defRPr b="0" i="0" sz="1200" u="none" cap="none" strike="noStrike">
                <a:solidFill>
                  <a:srgbClr val="464949"/>
                </a:solidFill>
                <a:latin typeface="Exo"/>
                <a:ea typeface="Exo"/>
                <a:cs typeface="Exo"/>
                <a:sym typeface="Exo"/>
              </a:defRPr>
            </a:lvl5pPr>
            <a:lvl6pPr indent="0" lvl="5" marL="0" marR="0" rtl="0" algn="r">
              <a:spcBef>
                <a:spcPts val="0"/>
              </a:spcBef>
              <a:buNone/>
              <a:defRPr b="0" i="0" sz="1200" u="none" cap="none" strike="noStrike">
                <a:solidFill>
                  <a:srgbClr val="464949"/>
                </a:solidFill>
                <a:latin typeface="Exo"/>
                <a:ea typeface="Exo"/>
                <a:cs typeface="Exo"/>
                <a:sym typeface="Exo"/>
              </a:defRPr>
            </a:lvl6pPr>
            <a:lvl7pPr indent="0" lvl="6" marL="0" marR="0" rtl="0" algn="r">
              <a:spcBef>
                <a:spcPts val="0"/>
              </a:spcBef>
              <a:buNone/>
              <a:defRPr b="0" i="0" sz="1200" u="none" cap="none" strike="noStrike">
                <a:solidFill>
                  <a:srgbClr val="464949"/>
                </a:solidFill>
                <a:latin typeface="Exo"/>
                <a:ea typeface="Exo"/>
                <a:cs typeface="Exo"/>
                <a:sym typeface="Exo"/>
              </a:defRPr>
            </a:lvl7pPr>
            <a:lvl8pPr indent="0" lvl="7" marL="0" marR="0" rtl="0" algn="r">
              <a:spcBef>
                <a:spcPts val="0"/>
              </a:spcBef>
              <a:buNone/>
              <a:defRPr b="0" i="0" sz="1200" u="none" cap="none" strike="noStrike">
                <a:solidFill>
                  <a:srgbClr val="464949"/>
                </a:solidFill>
                <a:latin typeface="Exo"/>
                <a:ea typeface="Exo"/>
                <a:cs typeface="Exo"/>
                <a:sym typeface="Exo"/>
              </a:defRPr>
            </a:lvl8pPr>
            <a:lvl9pPr indent="0" lvl="8" marL="0" marR="0" rtl="0" algn="r">
              <a:spcBef>
                <a:spcPts val="0"/>
              </a:spcBef>
              <a:buNone/>
              <a:defRPr b="0" i="0" sz="1200" u="none" cap="none" strike="noStrike">
                <a:solidFill>
                  <a:srgbClr val="464949"/>
                </a:solidFill>
                <a:latin typeface="Exo"/>
                <a:ea typeface="Exo"/>
                <a:cs typeface="Exo"/>
                <a:sym typeface="Exo"/>
              </a:defRPr>
            </a:lvl9pPr>
          </a:lstStyle>
          <a:p>
            <a:pPr indent="0" lvl="0" marL="0" rtl="0" algn="r">
              <a:spcBef>
                <a:spcPts val="0"/>
              </a:spcBef>
              <a:spcAft>
                <a:spcPts val="0"/>
              </a:spcAft>
              <a:buNone/>
            </a:pPr>
            <a:r>
              <a:rPr lang="en-NZ"/>
              <a:t>Electric Umbrella  |  page: 3</a:t>
            </a:r>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jpg"/><Relationship Id="rId4" Type="http://schemas.openxmlformats.org/officeDocument/2006/relationships/image" Target="../media/image9.png"/><Relationship Id="rId5"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jpg"/><Relationship Id="rId4" Type="http://schemas.openxmlformats.org/officeDocument/2006/relationships/image" Target="../media/image5.jpg"/><Relationship Id="rId5" Type="http://schemas.openxmlformats.org/officeDocument/2006/relationships/image" Target="../media/image2.jpg"/><Relationship Id="rId6" Type="http://schemas.openxmlformats.org/officeDocument/2006/relationships/image" Target="../media/image9.png"/><Relationship Id="rId7"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solidFill>
      </p:bgPr>
    </p:bg>
    <p:spTree>
      <p:nvGrpSpPr>
        <p:cNvPr id="87" name="Shape 87"/>
        <p:cNvGrpSpPr/>
        <p:nvPr/>
      </p:nvGrpSpPr>
      <p:grpSpPr>
        <a:xfrm>
          <a:off x="0" y="0"/>
          <a:ext cx="0" cy="0"/>
          <a:chOff x="0" y="0"/>
          <a:chExt cx="0" cy="0"/>
        </a:xfrm>
      </p:grpSpPr>
      <p:sp>
        <p:nvSpPr>
          <p:cNvPr id="88" name="Google Shape;88;p1"/>
          <p:cNvSpPr/>
          <p:nvPr/>
        </p:nvSpPr>
        <p:spPr>
          <a:xfrm>
            <a:off x="0" y="0"/>
            <a:ext cx="12192000" cy="6858000"/>
          </a:xfrm>
          <a:prstGeom prst="rect">
            <a:avLst/>
          </a:prstGeom>
          <a:solidFill>
            <a:srgbClr val="FFDA2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9" name="Google Shape;89;p1"/>
          <p:cNvSpPr txBox="1"/>
          <p:nvPr/>
        </p:nvSpPr>
        <p:spPr>
          <a:xfrm>
            <a:off x="2836883" y="3839203"/>
            <a:ext cx="6518229" cy="1081007"/>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Exo SemiBold"/>
              <a:buNone/>
            </a:pPr>
            <a:r>
              <a:rPr b="0" i="0" lang="en-NZ" sz="3200" u="none" cap="none" strike="noStrike">
                <a:solidFill>
                  <a:schemeClr val="dk1"/>
                </a:solidFill>
                <a:latin typeface="Exo SemiBold"/>
                <a:ea typeface="Exo SemiBold"/>
                <a:cs typeface="Exo SemiBold"/>
                <a:sym typeface="Exo SemiBold"/>
              </a:rPr>
              <a:t>Using music to create </a:t>
            </a:r>
            <a:br>
              <a:rPr b="0" i="0" lang="en-NZ" sz="3200" u="none" cap="none" strike="noStrike">
                <a:solidFill>
                  <a:schemeClr val="dk1"/>
                </a:solidFill>
                <a:latin typeface="Exo SemiBold"/>
                <a:ea typeface="Exo SemiBold"/>
                <a:cs typeface="Exo SemiBold"/>
                <a:sym typeface="Exo SemiBold"/>
              </a:rPr>
            </a:br>
            <a:r>
              <a:rPr b="0" i="0" lang="en-NZ" sz="3200" u="none" cap="none" strike="noStrike">
                <a:solidFill>
                  <a:schemeClr val="dk1"/>
                </a:solidFill>
                <a:latin typeface="Exo SemiBold"/>
                <a:ea typeface="Exo SemiBold"/>
                <a:cs typeface="Exo SemiBold"/>
                <a:sym typeface="Exo SemiBold"/>
              </a:rPr>
              <a:t>a more inclusive society</a:t>
            </a:r>
            <a:endParaRPr/>
          </a:p>
        </p:txBody>
      </p:sp>
      <p:pic>
        <p:nvPicPr>
          <p:cNvPr id="90" name="Google Shape;90;p1" title="EU_Horizontal-Stacked Logo_RGB-full-colour_large.png"/>
          <p:cNvPicPr preferRelativeResize="0"/>
          <p:nvPr/>
        </p:nvPicPr>
        <p:blipFill>
          <a:blip r:embed="rId3">
            <a:alphaModFix/>
          </a:blip>
          <a:stretch>
            <a:fillRect/>
          </a:stretch>
        </p:blipFill>
        <p:spPr>
          <a:xfrm>
            <a:off x="1934376" y="1372677"/>
            <a:ext cx="8367324" cy="256575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500"/>
                                        <p:tgtEl>
                                          <p:spTgt spid="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0"/>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Watch Gavin's Story…</a:t>
            </a:r>
            <a:endParaRPr/>
          </a:p>
        </p:txBody>
      </p:sp>
      <p:pic>
        <p:nvPicPr>
          <p:cNvPr id="193" name="Google Shape;193;p10"/>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94" name="Google Shape;194;p10"/>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pic>
        <p:nvPicPr>
          <p:cNvPr descr="Hate Crime Awareness interview: Electric Umbrella member, Gavin" id="195" name="Google Shape;195;p10"/>
          <p:cNvPicPr preferRelativeResize="0"/>
          <p:nvPr/>
        </p:nvPicPr>
        <p:blipFill rotWithShape="1">
          <a:blip r:embed="rId5">
            <a:alphaModFix/>
          </a:blip>
          <a:srcRect b="0" l="0" r="0" t="0"/>
          <a:stretch/>
        </p:blipFill>
        <p:spPr>
          <a:xfrm>
            <a:off x="961652" y="2305878"/>
            <a:ext cx="6933631" cy="3917501"/>
          </a:xfrm>
          <a:prstGeom prst="rect">
            <a:avLst/>
          </a:prstGeom>
          <a:noFill/>
          <a:ln>
            <a:noFill/>
          </a:ln>
        </p:spPr>
      </p:pic>
      <p:sp>
        <p:nvSpPr>
          <p:cNvPr id="196" name="Google Shape;196;p10"/>
          <p:cNvSpPr txBox="1"/>
          <p:nvPr/>
        </p:nvSpPr>
        <p:spPr>
          <a:xfrm>
            <a:off x="879089" y="1632374"/>
            <a:ext cx="1002951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NZ" sz="1800" u="none" cap="none" strike="noStrike">
                <a:solidFill>
                  <a:schemeClr val="dk1"/>
                </a:solidFill>
                <a:latin typeface="Exo"/>
                <a:ea typeface="Exo"/>
                <a:cs typeface="Exo"/>
                <a:sym typeface="Exo"/>
              </a:rPr>
              <a:t>Trigger warning:</a:t>
            </a:r>
            <a:r>
              <a:rPr b="0" i="1" lang="en-NZ" sz="1800" u="none" cap="none" strike="noStrike">
                <a:solidFill>
                  <a:schemeClr val="dk1"/>
                </a:solidFill>
                <a:latin typeface="Exo"/>
                <a:ea typeface="Exo"/>
                <a:cs typeface="Exo"/>
                <a:sym typeface="Exo"/>
              </a:rPr>
              <a:t> this video is a first hand account of Gavin's experience of getting beaten up.</a:t>
            </a:r>
            <a:endParaRPr i="1" sz="1800">
              <a:solidFill>
                <a:schemeClr val="dk1"/>
              </a:solidFill>
              <a:latin typeface="Exo"/>
              <a:ea typeface="Exo"/>
              <a:cs typeface="Exo"/>
              <a:sym typeface="Exo"/>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1"/>
                                        <p:tgtEl>
                                          <p:spTgt spid="1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11"/>
          <p:cNvPicPr preferRelativeResize="0"/>
          <p:nvPr/>
        </p:nvPicPr>
        <p:blipFill rotWithShape="1">
          <a:blip r:embed="rId3">
            <a:alphaModFix/>
          </a:blip>
          <a:srcRect b="39704" l="698" r="0" t="27719"/>
          <a:stretch/>
        </p:blipFill>
        <p:spPr>
          <a:xfrm>
            <a:off x="0" y="4457700"/>
            <a:ext cx="10993497" cy="2400300"/>
          </a:xfrm>
          <a:prstGeom prst="rect">
            <a:avLst/>
          </a:prstGeom>
          <a:noFill/>
          <a:ln>
            <a:noFill/>
          </a:ln>
        </p:spPr>
      </p:pic>
      <p:pic>
        <p:nvPicPr>
          <p:cNvPr id="203" name="Google Shape;203;p11"/>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204" name="Google Shape;204;p11"/>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205" name="Google Shape;205;p11"/>
          <p:cNvSpPr txBox="1"/>
          <p:nvPr/>
        </p:nvSpPr>
        <p:spPr>
          <a:xfrm>
            <a:off x="879088" y="1952740"/>
            <a:ext cx="9026911" cy="1306627"/>
          </a:xfrm>
          <a:prstGeom prst="rect">
            <a:avLst/>
          </a:prstGeom>
          <a:noFill/>
          <a:ln>
            <a:noFill/>
          </a:ln>
        </p:spPr>
        <p:txBody>
          <a:bodyPr anchorCtr="0" anchor="t" bIns="45700" lIns="91425" spcFirstLastPara="1" rIns="91425" wrap="square" tIns="45700">
            <a:noAutofit/>
          </a:bodyPr>
          <a:lstStyle/>
          <a:p>
            <a:pPr indent="-228600" lvl="0" marL="228600" marR="0" rtl="0" algn="l">
              <a:lnSpc>
                <a:spcPct val="100000"/>
              </a:lnSpc>
              <a:spcBef>
                <a:spcPts val="0"/>
              </a:spcBef>
              <a:spcAft>
                <a:spcPts val="0"/>
              </a:spcAft>
              <a:buClr>
                <a:schemeClr val="dk1"/>
              </a:buClr>
              <a:buSzPts val="2400"/>
              <a:buFont typeface="Arial"/>
              <a:buChar char="•"/>
            </a:pPr>
            <a:r>
              <a:rPr b="0" i="0" lang="en-NZ" sz="2400">
                <a:solidFill>
                  <a:schemeClr val="dk1"/>
                </a:solidFill>
                <a:latin typeface="Exo"/>
                <a:ea typeface="Exo"/>
                <a:cs typeface="Exo"/>
                <a:sym typeface="Exo"/>
              </a:rPr>
              <a:t>Following Gavin’s experience, we wrote the song, “It’s not a crime to be different”, with </a:t>
            </a:r>
            <a:r>
              <a:rPr b="1" i="0" lang="en-NZ" sz="2400">
                <a:solidFill>
                  <a:schemeClr val="dk1"/>
                </a:solidFill>
                <a:latin typeface="Exo"/>
                <a:ea typeface="Exo"/>
                <a:cs typeface="Exo"/>
                <a:sym typeface="Exo"/>
              </a:rPr>
              <a:t>Hertfordshire Constabulary</a:t>
            </a:r>
            <a:r>
              <a:rPr b="0" i="0" lang="en-NZ" sz="2400">
                <a:solidFill>
                  <a:schemeClr val="dk1"/>
                </a:solidFill>
                <a:latin typeface="Exo"/>
                <a:ea typeface="Exo"/>
                <a:cs typeface="Exo"/>
                <a:sym typeface="Exo"/>
              </a:rPr>
              <a:t>, as part of the </a:t>
            </a:r>
            <a:r>
              <a:rPr b="1" i="0" lang="en-NZ" sz="2400">
                <a:solidFill>
                  <a:schemeClr val="dk1"/>
                </a:solidFill>
                <a:latin typeface="Exo"/>
                <a:ea typeface="Exo"/>
                <a:cs typeface="Exo"/>
                <a:sym typeface="Exo"/>
              </a:rPr>
              <a:t>National Hate Crime Awareness Week Campaign.</a:t>
            </a:r>
            <a:endParaRPr b="1" i="0" sz="1400">
              <a:solidFill>
                <a:srgbClr val="000000"/>
              </a:solidFill>
              <a:latin typeface="Arial"/>
              <a:ea typeface="Arial"/>
              <a:cs typeface="Arial"/>
              <a:sym typeface="Arial"/>
            </a:endParaRPr>
          </a:p>
        </p:txBody>
      </p:sp>
      <p:sp>
        <p:nvSpPr>
          <p:cNvPr id="206" name="Google Shape;206;p11"/>
          <p:cNvSpPr txBox="1"/>
          <p:nvPr/>
        </p:nvSpPr>
        <p:spPr>
          <a:xfrm>
            <a:off x="879089" y="991784"/>
            <a:ext cx="10029516" cy="90131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740"/>
              <a:buFont typeface="Anton"/>
              <a:buNone/>
            </a:pPr>
            <a:r>
              <a:rPr lang="en-NZ" sz="4400">
                <a:solidFill>
                  <a:schemeClr val="dk1"/>
                </a:solidFill>
                <a:latin typeface="Anton"/>
                <a:ea typeface="Anton"/>
                <a:cs typeface="Anton"/>
                <a:sym typeface="Anton"/>
              </a:rPr>
              <a:t>“It’s Not a Crime to be Different!”</a:t>
            </a:r>
            <a:endParaRPr/>
          </a:p>
        </p:txBody>
      </p:sp>
      <p:sp>
        <p:nvSpPr>
          <p:cNvPr id="207" name="Google Shape;207;p11"/>
          <p:cNvSpPr txBox="1"/>
          <p:nvPr/>
        </p:nvSpPr>
        <p:spPr>
          <a:xfrm>
            <a:off x="879088" y="3303207"/>
            <a:ext cx="8684011" cy="754443"/>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0" i="0" lang="en-NZ" sz="2400">
                <a:solidFill>
                  <a:schemeClr val="dk1"/>
                </a:solidFill>
                <a:latin typeface="Exo"/>
                <a:ea typeface="Exo"/>
                <a:cs typeface="Exo"/>
                <a:sym typeface="Exo"/>
              </a:rPr>
              <a:t>The official video features </a:t>
            </a:r>
            <a:r>
              <a:rPr b="1" i="0" lang="en-NZ" sz="2400">
                <a:solidFill>
                  <a:schemeClr val="dk1"/>
                </a:solidFill>
                <a:latin typeface="Exo"/>
                <a:ea typeface="Exo"/>
                <a:cs typeface="Exo"/>
                <a:sym typeface="Exo"/>
              </a:rPr>
              <a:t>Hate Crime Officers</a:t>
            </a:r>
            <a:r>
              <a:rPr b="0" i="0" lang="en-NZ" sz="2400">
                <a:solidFill>
                  <a:schemeClr val="dk1"/>
                </a:solidFill>
                <a:latin typeface="Exo"/>
                <a:ea typeface="Exo"/>
                <a:cs typeface="Exo"/>
                <a:sym typeface="Exo"/>
              </a:rPr>
              <a:t> alongside members of the </a:t>
            </a:r>
            <a:r>
              <a:rPr b="1" i="0" lang="en-NZ" sz="2400">
                <a:solidFill>
                  <a:schemeClr val="dk1"/>
                </a:solidFill>
                <a:latin typeface="Exo"/>
                <a:ea typeface="Exo"/>
                <a:cs typeface="Exo"/>
                <a:sym typeface="Exo"/>
              </a:rPr>
              <a:t>Electric Umbrella community</a:t>
            </a:r>
            <a:r>
              <a:rPr b="0" i="0" lang="en-NZ" sz="2400">
                <a:solidFill>
                  <a:schemeClr val="dk1"/>
                </a:solidFill>
                <a:latin typeface="Exo"/>
                <a:ea typeface="Exo"/>
                <a:cs typeface="Exo"/>
                <a:sym typeface="Exo"/>
              </a:rPr>
              <a:t>.</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500"/>
                                        <p:tgtEl>
                                          <p:spTgt spid="2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5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2"/>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Watch the video…</a:t>
            </a:r>
            <a:endParaRPr/>
          </a:p>
        </p:txBody>
      </p:sp>
      <p:pic>
        <p:nvPicPr>
          <p:cNvPr id="214" name="Google Shape;214;p12"/>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15" name="Google Shape;215;p12"/>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pic>
        <p:nvPicPr>
          <p:cNvPr descr="Electric Umbrella x Hertfordshire Constabulary - It’s Not A Crime To Be Different (Official Video)" id="216" name="Google Shape;216;p12"/>
          <p:cNvPicPr preferRelativeResize="0"/>
          <p:nvPr/>
        </p:nvPicPr>
        <p:blipFill rotWithShape="1">
          <a:blip r:embed="rId5">
            <a:alphaModFix/>
          </a:blip>
          <a:srcRect b="0" l="0" r="0" t="0"/>
          <a:stretch/>
        </p:blipFill>
        <p:spPr>
          <a:xfrm>
            <a:off x="961652" y="1962150"/>
            <a:ext cx="7541997" cy="426122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13" title="EUHH-0-31.jpg"/>
          <p:cNvPicPr preferRelativeResize="0"/>
          <p:nvPr/>
        </p:nvPicPr>
        <p:blipFill rotWithShape="1">
          <a:blip r:embed="rId3">
            <a:alphaModFix/>
          </a:blip>
          <a:srcRect b="12470" l="16443" r="2157" t="3886"/>
          <a:stretch/>
        </p:blipFill>
        <p:spPr>
          <a:xfrm>
            <a:off x="7699306" y="1683835"/>
            <a:ext cx="3744834" cy="2564780"/>
          </a:xfrm>
          <a:prstGeom prst="rect">
            <a:avLst/>
          </a:prstGeom>
          <a:noFill/>
          <a:ln>
            <a:noFill/>
          </a:ln>
        </p:spPr>
      </p:pic>
      <p:pic>
        <p:nvPicPr>
          <p:cNvPr id="223" name="Google Shape;223;p13"/>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224" name="Google Shape;224;p13"/>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225" name="Google Shape;225;p13"/>
          <p:cNvSpPr txBox="1"/>
          <p:nvPr/>
        </p:nvSpPr>
        <p:spPr>
          <a:xfrm>
            <a:off x="879088" y="2235384"/>
            <a:ext cx="6624002" cy="108945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1" i="0" lang="en-NZ" sz="2400">
                <a:solidFill>
                  <a:schemeClr val="dk1"/>
                </a:solidFill>
                <a:latin typeface="Exo"/>
                <a:ea typeface="Exo"/>
                <a:cs typeface="Exo"/>
                <a:sym typeface="Exo"/>
              </a:rPr>
              <a:t>Underline</a:t>
            </a:r>
            <a:r>
              <a:rPr b="0" i="0" lang="en-NZ" sz="2400">
                <a:solidFill>
                  <a:schemeClr val="dk1"/>
                </a:solidFill>
                <a:latin typeface="Exo"/>
                <a:ea typeface="Exo"/>
                <a:cs typeface="Exo"/>
                <a:sym typeface="Exo"/>
              </a:rPr>
              <a:t> the lyrics that name different </a:t>
            </a:r>
            <a:r>
              <a:rPr b="1" i="0" lang="en-NZ" sz="2400">
                <a:solidFill>
                  <a:schemeClr val="dk1"/>
                </a:solidFill>
                <a:latin typeface="Exo"/>
                <a:ea typeface="Exo"/>
                <a:cs typeface="Exo"/>
                <a:sym typeface="Exo"/>
              </a:rPr>
              <a:t>characteristics that may lead to a person experiencing hatred or prejudice.</a:t>
            </a:r>
            <a:endParaRPr/>
          </a:p>
        </p:txBody>
      </p:sp>
      <p:sp>
        <p:nvSpPr>
          <p:cNvPr id="226" name="Google Shape;226;p13"/>
          <p:cNvSpPr txBox="1"/>
          <p:nvPr/>
        </p:nvSpPr>
        <p:spPr>
          <a:xfrm>
            <a:off x="879090" y="3718844"/>
            <a:ext cx="6285798" cy="1089456"/>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1" i="0" lang="en-NZ" sz="2400">
                <a:solidFill>
                  <a:schemeClr val="dk1"/>
                </a:solidFill>
                <a:latin typeface="Exo"/>
                <a:ea typeface="Exo"/>
                <a:cs typeface="Exo"/>
                <a:sym typeface="Exo"/>
              </a:rPr>
              <a:t>Circle</a:t>
            </a:r>
            <a:r>
              <a:rPr b="0" i="0" lang="en-NZ" sz="2400">
                <a:solidFill>
                  <a:schemeClr val="dk1"/>
                </a:solidFill>
                <a:latin typeface="Exo"/>
                <a:ea typeface="Exo"/>
                <a:cs typeface="Exo"/>
                <a:sym typeface="Exo"/>
              </a:rPr>
              <a:t> the lyrics that explain</a:t>
            </a:r>
            <a:r>
              <a:rPr b="1" i="0" lang="en-NZ" sz="2400">
                <a:solidFill>
                  <a:schemeClr val="dk1"/>
                </a:solidFill>
                <a:latin typeface="Exo"/>
                <a:ea typeface="Exo"/>
                <a:cs typeface="Exo"/>
                <a:sym typeface="Exo"/>
              </a:rPr>
              <a:t> what you should do if you experience, or witness, prejudicial language or behaviour.</a:t>
            </a:r>
            <a:endParaRPr b="0" i="0" sz="2800">
              <a:solidFill>
                <a:schemeClr val="dk1"/>
              </a:solidFill>
              <a:latin typeface="Exo Medium"/>
              <a:ea typeface="Exo Medium"/>
              <a:cs typeface="Exo Medium"/>
              <a:sym typeface="Exo Medium"/>
            </a:endParaRPr>
          </a:p>
        </p:txBody>
      </p:sp>
      <p:sp>
        <p:nvSpPr>
          <p:cNvPr id="227" name="Google Shape;227;p13"/>
          <p:cNvSpPr txBox="1"/>
          <p:nvPr/>
        </p:nvSpPr>
        <p:spPr>
          <a:xfrm>
            <a:off x="879089" y="5202304"/>
            <a:ext cx="7450719" cy="76772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0" i="0" lang="en-NZ" sz="2400">
                <a:solidFill>
                  <a:schemeClr val="dk1"/>
                </a:solidFill>
                <a:latin typeface="Exo"/>
                <a:ea typeface="Exo"/>
                <a:cs typeface="Exo"/>
                <a:sym typeface="Exo"/>
              </a:rPr>
              <a:t>Highlight what you think are the </a:t>
            </a:r>
            <a:r>
              <a:rPr b="1" i="0" lang="en-NZ" sz="2400">
                <a:solidFill>
                  <a:schemeClr val="dk1"/>
                </a:solidFill>
                <a:latin typeface="Exo"/>
                <a:ea typeface="Exo"/>
                <a:cs typeface="Exo"/>
                <a:sym typeface="Exo"/>
              </a:rPr>
              <a:t>most powerful lyrics </a:t>
            </a:r>
            <a:r>
              <a:rPr b="0" i="0" lang="en-NZ" sz="2400">
                <a:solidFill>
                  <a:schemeClr val="dk1"/>
                </a:solidFill>
                <a:latin typeface="Exo"/>
                <a:ea typeface="Exo"/>
                <a:cs typeface="Exo"/>
                <a:sym typeface="Exo"/>
              </a:rPr>
              <a:t>and make a note of </a:t>
            </a:r>
            <a:r>
              <a:rPr b="1" i="0" lang="en-NZ" sz="2400">
                <a:solidFill>
                  <a:schemeClr val="dk1"/>
                </a:solidFill>
                <a:latin typeface="Exo"/>
                <a:ea typeface="Exo"/>
                <a:cs typeface="Exo"/>
                <a:sym typeface="Exo"/>
              </a:rPr>
              <a:t>why</a:t>
            </a:r>
            <a:r>
              <a:rPr b="0" i="0" lang="en-NZ" sz="2400">
                <a:solidFill>
                  <a:schemeClr val="dk1"/>
                </a:solidFill>
                <a:latin typeface="Exo"/>
                <a:ea typeface="Exo"/>
                <a:cs typeface="Exo"/>
                <a:sym typeface="Exo"/>
              </a:rPr>
              <a:t> you think that. </a:t>
            </a:r>
            <a:endParaRPr/>
          </a:p>
        </p:txBody>
      </p:sp>
      <p:sp>
        <p:nvSpPr>
          <p:cNvPr id="228" name="Google Shape;228;p13"/>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Exploring the lyrics…</a:t>
            </a:r>
            <a:endParaRPr sz="3200">
              <a:solidFill>
                <a:schemeClr val="dk1"/>
              </a:solidFill>
              <a:latin typeface="Anton"/>
              <a:ea typeface="Anton"/>
              <a:cs typeface="Anton"/>
              <a:sym typeface="Anton"/>
            </a:endParaRPr>
          </a:p>
        </p:txBody>
      </p:sp>
      <p:sp>
        <p:nvSpPr>
          <p:cNvPr id="229" name="Google Shape;229;p13"/>
          <p:cNvSpPr txBox="1"/>
          <p:nvPr/>
        </p:nvSpPr>
        <p:spPr>
          <a:xfrm>
            <a:off x="879088" y="1715894"/>
            <a:ext cx="3637853" cy="4824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1800"/>
              <a:buFont typeface="Arial"/>
              <a:buNone/>
            </a:pPr>
            <a:r>
              <a:rPr b="0" i="0" lang="en-NZ" sz="1800">
                <a:solidFill>
                  <a:schemeClr val="dk1"/>
                </a:solidFill>
                <a:latin typeface="Exo Medium"/>
                <a:ea typeface="Exo Medium"/>
                <a:cs typeface="Exo Medium"/>
                <a:sym typeface="Exo Medium"/>
              </a:rPr>
              <a:t>Using your worksheet:</a:t>
            </a:r>
            <a:endParaRPr b="0" i="0" sz="1800">
              <a:solidFill>
                <a:schemeClr val="dk1"/>
              </a:solidFill>
              <a:latin typeface="Exo Medium"/>
              <a:ea typeface="Exo Medium"/>
              <a:cs typeface="Exo Medium"/>
              <a:sym typeface="Exo Medium"/>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5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500"/>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500"/>
                                        <p:tgtEl>
                                          <p:spTgt spid="2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14"/>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36" name="Google Shape;236;p14"/>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37" name="Google Shape;237;p14"/>
          <p:cNvSpPr txBox="1"/>
          <p:nvPr/>
        </p:nvSpPr>
        <p:spPr>
          <a:xfrm>
            <a:off x="879088" y="2592607"/>
            <a:ext cx="5216912"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B</a:t>
            </a:r>
            <a:r>
              <a:rPr b="0" i="0" lang="en-NZ" sz="2400">
                <a:solidFill>
                  <a:schemeClr val="dk1"/>
                </a:solidFill>
                <a:latin typeface="Exo"/>
                <a:ea typeface="Exo"/>
                <a:cs typeface="Exo"/>
                <a:sym typeface="Exo"/>
              </a:rPr>
              <a:t>e tolerant and accepting of others.</a:t>
            </a:r>
            <a:endParaRPr/>
          </a:p>
        </p:txBody>
      </p:sp>
      <p:sp>
        <p:nvSpPr>
          <p:cNvPr id="238" name="Google Shape;238;p14"/>
          <p:cNvSpPr txBox="1"/>
          <p:nvPr/>
        </p:nvSpPr>
        <p:spPr>
          <a:xfrm>
            <a:off x="879088" y="3211285"/>
            <a:ext cx="5775712"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R</a:t>
            </a:r>
            <a:r>
              <a:rPr b="0" i="0" lang="en-NZ" sz="2400">
                <a:solidFill>
                  <a:schemeClr val="dk1"/>
                </a:solidFill>
                <a:latin typeface="Exo"/>
                <a:ea typeface="Exo"/>
                <a:cs typeface="Exo"/>
                <a:sym typeface="Exo"/>
              </a:rPr>
              <a:t>eport hate incidents and hate crimes.</a:t>
            </a:r>
            <a:endParaRPr/>
          </a:p>
        </p:txBody>
      </p:sp>
      <p:sp>
        <p:nvSpPr>
          <p:cNvPr id="239" name="Google Shape;239;p14"/>
          <p:cNvSpPr txBox="1"/>
          <p:nvPr/>
        </p:nvSpPr>
        <p:spPr>
          <a:xfrm>
            <a:off x="8261328" y="1857663"/>
            <a:ext cx="3637853" cy="4824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NZ" sz="2800">
                <a:solidFill>
                  <a:schemeClr val="dk1"/>
                </a:solidFill>
                <a:latin typeface="Exo Medium"/>
                <a:ea typeface="Exo Medium"/>
                <a:cs typeface="Exo Medium"/>
                <a:sym typeface="Exo Medium"/>
              </a:rPr>
              <a:t>Be </a:t>
            </a:r>
            <a:r>
              <a:rPr b="1" i="0" lang="en-NZ" sz="2800">
                <a:solidFill>
                  <a:schemeClr val="dk1"/>
                </a:solidFill>
                <a:highlight>
                  <a:srgbClr val="FFDA2F"/>
                </a:highlight>
                <a:latin typeface="Exo"/>
                <a:ea typeface="Exo"/>
                <a:cs typeface="Exo"/>
                <a:sym typeface="Exo"/>
              </a:rPr>
              <a:t>BRAVE.</a:t>
            </a:r>
            <a:r>
              <a:rPr b="1" i="0" lang="en-NZ" sz="2800">
                <a:solidFill>
                  <a:schemeClr val="dk1"/>
                </a:solidFill>
                <a:latin typeface="Exo"/>
                <a:ea typeface="Exo"/>
                <a:cs typeface="Exo"/>
                <a:sym typeface="Exo"/>
              </a:rPr>
              <a:t> </a:t>
            </a:r>
            <a:endParaRPr b="0" i="0" sz="2800">
              <a:solidFill>
                <a:schemeClr val="dk1"/>
              </a:solidFill>
              <a:latin typeface="Exo Medium"/>
              <a:ea typeface="Exo Medium"/>
              <a:cs typeface="Exo Medium"/>
              <a:sym typeface="Exo Medium"/>
            </a:endParaRPr>
          </a:p>
        </p:txBody>
      </p:sp>
      <p:sp>
        <p:nvSpPr>
          <p:cNvPr id="240" name="Google Shape;240;p14"/>
          <p:cNvSpPr txBox="1"/>
          <p:nvPr/>
        </p:nvSpPr>
        <p:spPr>
          <a:xfrm>
            <a:off x="901718" y="3829963"/>
            <a:ext cx="8197377"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A</a:t>
            </a:r>
            <a:r>
              <a:rPr b="0" i="0" lang="en-NZ" sz="2400">
                <a:solidFill>
                  <a:schemeClr val="dk1"/>
                </a:solidFill>
                <a:latin typeface="Exo"/>
                <a:ea typeface="Exo"/>
                <a:cs typeface="Exo"/>
                <a:sym typeface="Exo"/>
              </a:rPr>
              <a:t>dvocate for those who may find it harder to speak up.</a:t>
            </a:r>
            <a:endParaRPr/>
          </a:p>
        </p:txBody>
      </p:sp>
      <p:sp>
        <p:nvSpPr>
          <p:cNvPr id="241" name="Google Shape;241;p14"/>
          <p:cNvSpPr txBox="1"/>
          <p:nvPr/>
        </p:nvSpPr>
        <p:spPr>
          <a:xfrm>
            <a:off x="901719" y="4448641"/>
            <a:ext cx="7594582" cy="799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V</a:t>
            </a:r>
            <a:r>
              <a:rPr b="0" i="0" lang="en-NZ" sz="2400">
                <a:solidFill>
                  <a:schemeClr val="dk1"/>
                </a:solidFill>
                <a:latin typeface="Exo"/>
                <a:ea typeface="Exo"/>
                <a:cs typeface="Exo"/>
                <a:sym typeface="Exo"/>
              </a:rPr>
              <a:t>oice concerns about the use of prejudicial language or behaviour in your school.</a:t>
            </a:r>
            <a:endParaRPr/>
          </a:p>
        </p:txBody>
      </p:sp>
      <p:sp>
        <p:nvSpPr>
          <p:cNvPr id="242" name="Google Shape;242;p14"/>
          <p:cNvSpPr txBox="1"/>
          <p:nvPr/>
        </p:nvSpPr>
        <p:spPr>
          <a:xfrm>
            <a:off x="901717" y="5383885"/>
            <a:ext cx="6523659" cy="799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E</a:t>
            </a:r>
            <a:r>
              <a:rPr b="0" i="0" lang="en-NZ" sz="2400">
                <a:solidFill>
                  <a:schemeClr val="dk1"/>
                </a:solidFill>
                <a:latin typeface="Exo"/>
                <a:ea typeface="Exo"/>
                <a:cs typeface="Exo"/>
                <a:sym typeface="Exo"/>
              </a:rPr>
              <a:t>ducate yourself, and others around you, about diversity and acceptance</a:t>
            </a:r>
            <a:endParaRPr/>
          </a:p>
        </p:txBody>
      </p:sp>
      <p:sp>
        <p:nvSpPr>
          <p:cNvPr id="243" name="Google Shape;243;p14"/>
          <p:cNvSpPr txBox="1"/>
          <p:nvPr/>
        </p:nvSpPr>
        <p:spPr>
          <a:xfrm>
            <a:off x="879089" y="991784"/>
            <a:ext cx="9621762" cy="141757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What can we do to make our community more welcoming and inclusive?</a:t>
            </a:r>
            <a:endParaRPr sz="4400">
              <a:solidFill>
                <a:schemeClr val="dk1"/>
              </a:solidFill>
              <a:latin typeface="Anton"/>
              <a:ea typeface="Anton"/>
              <a:cs typeface="Anton"/>
              <a:sym typeface="Anton"/>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500"/>
                                        <p:tgtEl>
                                          <p:spTgt spid="2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gtEl>
                                        <p:attrNameLst>
                                          <p:attrName>style.visibility</p:attrName>
                                        </p:attrNameLst>
                                      </p:cBhvr>
                                      <p:to>
                                        <p:strVal val="visible"/>
                                      </p:to>
                                    </p:set>
                                    <p:animEffect filter="fade" transition="in">
                                      <p:cBhvr>
                                        <p:cTn dur="500"/>
                                        <p:tgtEl>
                                          <p:spTgt spid="2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gtEl>
                                        <p:attrNameLst>
                                          <p:attrName>style.visibility</p:attrName>
                                        </p:attrNameLst>
                                      </p:cBhvr>
                                      <p:to>
                                        <p:strVal val="visible"/>
                                      </p:to>
                                    </p:set>
                                    <p:animEffect filter="fade" transition="in">
                                      <p:cBhvr>
                                        <p:cTn dur="500"/>
                                        <p:tgtEl>
                                          <p:spTgt spid="2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500"/>
                                        <p:tgtEl>
                                          <p:spTgt spid="2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A2F"/>
        </a:solidFill>
      </p:bgPr>
    </p:bg>
    <p:spTree>
      <p:nvGrpSpPr>
        <p:cNvPr id="248" name="Shape 248"/>
        <p:cNvGrpSpPr/>
        <p:nvPr/>
      </p:nvGrpSpPr>
      <p:grpSpPr>
        <a:xfrm>
          <a:off x="0" y="0"/>
          <a:ext cx="0" cy="0"/>
          <a:chOff x="0" y="0"/>
          <a:chExt cx="0" cy="0"/>
        </a:xfrm>
      </p:grpSpPr>
      <p:sp>
        <p:nvSpPr>
          <p:cNvPr id="249" name="Google Shape;249;p15"/>
          <p:cNvSpPr/>
          <p:nvPr/>
        </p:nvSpPr>
        <p:spPr>
          <a:xfrm>
            <a:off x="1882014" y="1492539"/>
            <a:ext cx="4207091" cy="3872923"/>
          </a:xfrm>
          <a:prstGeom prst="rect">
            <a:avLst/>
          </a:prstGeom>
          <a:noFill/>
          <a:ln>
            <a:noFill/>
          </a:ln>
        </p:spPr>
      </p:sp>
      <p:grpSp>
        <p:nvGrpSpPr>
          <p:cNvPr id="250" name="Google Shape;250;p15"/>
          <p:cNvGrpSpPr/>
          <p:nvPr/>
        </p:nvGrpSpPr>
        <p:grpSpPr>
          <a:xfrm>
            <a:off x="6941194" y="2835968"/>
            <a:ext cx="2755256" cy="1903754"/>
            <a:chOff x="6941194" y="2663440"/>
            <a:chExt cx="2755256" cy="1903754"/>
          </a:xfrm>
        </p:grpSpPr>
        <p:sp>
          <p:nvSpPr>
            <p:cNvPr id="251" name="Google Shape;251;p15"/>
            <p:cNvSpPr/>
            <p:nvPr/>
          </p:nvSpPr>
          <p:spPr>
            <a:xfrm>
              <a:off x="6941194" y="3413589"/>
              <a:ext cx="419100" cy="419100"/>
            </a:xfrm>
            <a:prstGeom prst="rect">
              <a:avLst/>
            </a:prstGeom>
            <a:noFill/>
            <a:ln>
              <a:noFill/>
            </a:ln>
          </p:spPr>
        </p:sp>
        <p:sp>
          <p:nvSpPr>
            <p:cNvPr id="252" name="Google Shape;252;p15"/>
            <p:cNvSpPr/>
            <p:nvPr/>
          </p:nvSpPr>
          <p:spPr>
            <a:xfrm>
              <a:off x="6941194" y="2663440"/>
              <a:ext cx="419100" cy="419100"/>
            </a:xfrm>
            <a:prstGeom prst="rect">
              <a:avLst/>
            </a:prstGeom>
            <a:noFill/>
            <a:ln>
              <a:noFill/>
            </a:ln>
          </p:spPr>
        </p:sp>
        <p:sp>
          <p:nvSpPr>
            <p:cNvPr id="253" name="Google Shape;253;p15"/>
            <p:cNvSpPr/>
            <p:nvPr/>
          </p:nvSpPr>
          <p:spPr>
            <a:xfrm>
              <a:off x="6941194" y="4148094"/>
              <a:ext cx="419100" cy="419100"/>
            </a:xfrm>
            <a:prstGeom prst="rect">
              <a:avLst/>
            </a:prstGeom>
            <a:noFill/>
            <a:ln>
              <a:noFill/>
            </a:ln>
          </p:spPr>
        </p:sp>
        <p:sp>
          <p:nvSpPr>
            <p:cNvPr id="254" name="Google Shape;254;p15"/>
            <p:cNvSpPr txBox="1"/>
            <p:nvPr/>
          </p:nvSpPr>
          <p:spPr>
            <a:xfrm>
              <a:off x="7442779" y="2709906"/>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Medium"/>
                  <a:ea typeface="Exo Medium"/>
                  <a:cs typeface="Exo Medium"/>
                  <a:sym typeface="Exo Medium"/>
                </a:rPr>
                <a:t>Electric Umbrella</a:t>
              </a:r>
              <a:endParaRPr/>
            </a:p>
          </p:txBody>
        </p:sp>
        <p:sp>
          <p:nvSpPr>
            <p:cNvPr id="255" name="Google Shape;255;p15"/>
            <p:cNvSpPr txBox="1"/>
            <p:nvPr/>
          </p:nvSpPr>
          <p:spPr>
            <a:xfrm>
              <a:off x="7442779" y="3429233"/>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Medium"/>
                  <a:ea typeface="Exo Medium"/>
                  <a:cs typeface="Exo Medium"/>
                  <a:sym typeface="Exo Medium"/>
                </a:rPr>
                <a:t>Electric Umbrella</a:t>
              </a:r>
              <a:endParaRPr/>
            </a:p>
          </p:txBody>
        </p:sp>
        <p:sp>
          <p:nvSpPr>
            <p:cNvPr id="256" name="Google Shape;256;p15"/>
            <p:cNvSpPr txBox="1"/>
            <p:nvPr/>
          </p:nvSpPr>
          <p:spPr>
            <a:xfrm>
              <a:off x="7442779" y="4163738"/>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Medium"/>
                  <a:ea typeface="Exo Medium"/>
                  <a:cs typeface="Exo Medium"/>
                  <a:sym typeface="Exo Medium"/>
                </a:rPr>
                <a:t>@ElectricBrolly</a:t>
              </a:r>
              <a:endParaRPr b="0" i="0" sz="2000">
                <a:solidFill>
                  <a:schemeClr val="dk1"/>
                </a:solidFill>
                <a:latin typeface="Exo Medium"/>
                <a:ea typeface="Exo Medium"/>
                <a:cs typeface="Exo Medium"/>
                <a:sym typeface="Exo Medium"/>
              </a:endParaRPr>
            </a:p>
          </p:txBody>
        </p:sp>
      </p:grp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2"/>
          <p:cNvPicPr preferRelativeResize="0"/>
          <p:nvPr/>
        </p:nvPicPr>
        <p:blipFill rotWithShape="1">
          <a:blip r:embed="rId3">
            <a:alphaModFix/>
          </a:blip>
          <a:srcRect b="26260" l="4392" r="0" t="28749"/>
          <a:stretch/>
        </p:blipFill>
        <p:spPr>
          <a:xfrm>
            <a:off x="-1" y="3269831"/>
            <a:ext cx="11433873" cy="3588169"/>
          </a:xfrm>
          <a:prstGeom prst="rect">
            <a:avLst/>
          </a:prstGeom>
          <a:noFill/>
          <a:ln>
            <a:noFill/>
          </a:ln>
        </p:spPr>
      </p:pic>
      <p:pic>
        <p:nvPicPr>
          <p:cNvPr id="97" name="Google Shape;97;p2"/>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98" name="Google Shape;98;p2"/>
          <p:cNvSpPr txBox="1"/>
          <p:nvPr/>
        </p:nvSpPr>
        <p:spPr>
          <a:xfrm>
            <a:off x="879090" y="991785"/>
            <a:ext cx="6176804" cy="792581"/>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What is Electric Umbrella?</a:t>
            </a:r>
            <a:endParaRPr/>
          </a:p>
        </p:txBody>
      </p:sp>
      <p:pic>
        <p:nvPicPr>
          <p:cNvPr id="99" name="Google Shape;99;p2"/>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100" name="Google Shape;100;p2"/>
          <p:cNvSpPr txBox="1"/>
          <p:nvPr/>
        </p:nvSpPr>
        <p:spPr>
          <a:xfrm>
            <a:off x="879089" y="1784366"/>
            <a:ext cx="5712779" cy="1018477"/>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800"/>
              <a:buFont typeface="Exo Medium"/>
              <a:buNone/>
            </a:pPr>
            <a:r>
              <a:rPr b="0" i="0" lang="en-NZ" sz="2800" u="none" cap="none" strike="noStrike">
                <a:solidFill>
                  <a:schemeClr val="dk1"/>
                </a:solidFill>
                <a:latin typeface="Exo Medium"/>
                <a:ea typeface="Exo Medium"/>
                <a:cs typeface="Exo Medium"/>
                <a:sym typeface="Exo Medium"/>
              </a:rPr>
              <a:t>Where Music Unites People and </a:t>
            </a:r>
            <a:br>
              <a:rPr b="0" i="0" lang="en-NZ" sz="2800" u="none" cap="none" strike="noStrike">
                <a:solidFill>
                  <a:schemeClr val="dk1"/>
                </a:solidFill>
                <a:latin typeface="Exo Medium"/>
                <a:ea typeface="Exo Medium"/>
                <a:cs typeface="Exo Medium"/>
                <a:sym typeface="Exo Medium"/>
              </a:rPr>
            </a:br>
            <a:r>
              <a:rPr b="0" i="0" lang="en-NZ" sz="2800" u="none" cap="none" strike="noStrike">
                <a:solidFill>
                  <a:schemeClr val="dk1"/>
                </a:solidFill>
                <a:latin typeface="Exo Medium"/>
                <a:ea typeface="Exo Medium"/>
                <a:cs typeface="Exo Medium"/>
                <a:sym typeface="Exo Medium"/>
              </a:rPr>
              <a:t>Creates a More Inclusive Society</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3"/>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Watch the video…</a:t>
            </a:r>
            <a:endParaRPr/>
          </a:p>
        </p:txBody>
      </p:sp>
      <p:pic>
        <p:nvPicPr>
          <p:cNvPr id="107" name="Google Shape;107;p3"/>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08" name="Google Shape;108;p3"/>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pic>
        <p:nvPicPr>
          <p:cNvPr descr="Electric Umbrella - Interview with founders Mel Boda &amp; Tom Billington" id="109" name="Google Shape;109;p3"/>
          <p:cNvPicPr preferRelativeResize="0"/>
          <p:nvPr/>
        </p:nvPicPr>
        <p:blipFill rotWithShape="1">
          <a:blip r:embed="rId5">
            <a:alphaModFix/>
          </a:blip>
          <a:srcRect b="0" l="0" r="0" t="0"/>
          <a:stretch/>
        </p:blipFill>
        <p:spPr>
          <a:xfrm>
            <a:off x="961652" y="2011748"/>
            <a:ext cx="7454215" cy="421163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
                                        <p:tgtEl>
                                          <p:spTgt spid="1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nvSpPr>
        <p:spPr>
          <a:xfrm>
            <a:off x="879089" y="1911510"/>
            <a:ext cx="5678874"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does Electric Umbrella use to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help people express themselves?</a:t>
            </a:r>
            <a:endParaRPr/>
          </a:p>
        </p:txBody>
      </p:sp>
      <p:sp>
        <p:nvSpPr>
          <p:cNvPr id="116" name="Google Shape;116;p4"/>
          <p:cNvSpPr txBox="1"/>
          <p:nvPr/>
        </p:nvSpPr>
        <p:spPr>
          <a:xfrm>
            <a:off x="879090" y="2961187"/>
            <a:ext cx="6752634"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Why do you think it’s important for someone to feel </a:t>
            </a:r>
            <a:r>
              <a:rPr b="1" i="0" lang="en-NZ" sz="2400" u="none" cap="none" strike="noStrike">
                <a:solidFill>
                  <a:schemeClr val="dk1"/>
                </a:solidFill>
                <a:latin typeface="Exo"/>
                <a:ea typeface="Exo"/>
                <a:cs typeface="Exo"/>
                <a:sym typeface="Exo"/>
              </a:rPr>
              <a:t>seen, heard and valued</a:t>
            </a:r>
            <a:r>
              <a:rPr b="0" i="0" lang="en-NZ" sz="2400" u="none" cap="none" strike="noStrike">
                <a:solidFill>
                  <a:schemeClr val="dk1"/>
                </a:solidFill>
                <a:latin typeface="Exo"/>
                <a:ea typeface="Exo"/>
                <a:cs typeface="Exo"/>
                <a:sym typeface="Exo"/>
              </a:rPr>
              <a:t>?</a:t>
            </a:r>
            <a:endParaRPr/>
          </a:p>
        </p:txBody>
      </p:sp>
      <p:sp>
        <p:nvSpPr>
          <p:cNvPr id="117" name="Google Shape;117;p4"/>
          <p:cNvSpPr txBox="1"/>
          <p:nvPr/>
        </p:nvSpPr>
        <p:spPr>
          <a:xfrm>
            <a:off x="879090" y="4010864"/>
            <a:ext cx="6367872"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Do you think </a:t>
            </a:r>
            <a:r>
              <a:rPr b="1" i="0" lang="en-NZ" sz="2400" u="none" cap="none" strike="noStrike">
                <a:solidFill>
                  <a:schemeClr val="dk1"/>
                </a:solidFill>
                <a:latin typeface="Exo"/>
                <a:ea typeface="Exo"/>
                <a:cs typeface="Exo"/>
                <a:sym typeface="Exo"/>
              </a:rPr>
              <a:t>it’s harder for some people </a:t>
            </a:r>
            <a:br>
              <a:rPr b="1"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in society to feel like this? </a:t>
            </a:r>
            <a:r>
              <a:rPr b="0" i="0" lang="en-NZ" sz="2400" u="none" cap="none" strike="noStrike">
                <a:solidFill>
                  <a:schemeClr val="dk1"/>
                </a:solidFill>
                <a:latin typeface="Exo"/>
                <a:ea typeface="Exo"/>
                <a:cs typeface="Exo"/>
                <a:sym typeface="Exo"/>
              </a:rPr>
              <a:t>If so, why?</a:t>
            </a:r>
            <a:endParaRPr/>
          </a:p>
        </p:txBody>
      </p:sp>
      <p:sp>
        <p:nvSpPr>
          <p:cNvPr id="118" name="Google Shape;118;p4"/>
          <p:cNvSpPr txBox="1"/>
          <p:nvPr/>
        </p:nvSpPr>
        <p:spPr>
          <a:xfrm>
            <a:off x="920108" y="5060542"/>
            <a:ext cx="6966592"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did Tom mean when he said,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“You can change the piano, not the pianist”?</a:t>
            </a:r>
            <a:endParaRPr/>
          </a:p>
        </p:txBody>
      </p:sp>
      <p:sp>
        <p:nvSpPr>
          <p:cNvPr id="119" name="Google Shape;119;p4"/>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pic>
        <p:nvPicPr>
          <p:cNvPr id="120" name="Google Shape;120;p4"/>
          <p:cNvPicPr preferRelativeResize="0"/>
          <p:nvPr/>
        </p:nvPicPr>
        <p:blipFill rotWithShape="1">
          <a:blip r:embed="rId3">
            <a:alphaModFix/>
          </a:blip>
          <a:srcRect b="0" l="0" r="0" t="0"/>
          <a:stretch/>
        </p:blipFill>
        <p:spPr>
          <a:xfrm>
            <a:off x="10166220" y="0"/>
            <a:ext cx="2065151" cy="6939419"/>
          </a:xfrm>
          <a:prstGeom prst="rect">
            <a:avLst/>
          </a:prstGeom>
          <a:noFill/>
          <a:ln>
            <a:noFill/>
          </a:ln>
        </p:spPr>
      </p:pic>
      <p:pic>
        <p:nvPicPr>
          <p:cNvPr id="121" name="Google Shape;121;p4"/>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500"/>
                                        <p:tgtEl>
                                          <p:spTgt spid="1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gtEl>
                                        <p:attrNameLst>
                                          <p:attrName>style.visibility</p:attrName>
                                        </p:attrNameLst>
                                      </p:cBhvr>
                                      <p:to>
                                        <p:strVal val="visible"/>
                                      </p:to>
                                    </p:set>
                                    <p:animEffect filter="fade" transition="in">
                                      <p:cBhvr>
                                        <p:cTn dur="500"/>
                                        <p:tgtEl>
                                          <p:spTgt spid="1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500"/>
                                        <p:tgtEl>
                                          <p:spTgt spid="1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500"/>
                                        <p:tgtEl>
                                          <p:spTgt spid="1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5" title="_N3A0353.jpg"/>
          <p:cNvPicPr preferRelativeResize="0"/>
          <p:nvPr/>
        </p:nvPicPr>
        <p:blipFill rotWithShape="1">
          <a:blip r:embed="rId3">
            <a:alphaModFix/>
          </a:blip>
          <a:srcRect b="0" l="14046" r="35572" t="15347"/>
          <a:stretch/>
        </p:blipFill>
        <p:spPr>
          <a:xfrm>
            <a:off x="7607236" y="2657475"/>
            <a:ext cx="2751125" cy="3080812"/>
          </a:xfrm>
          <a:prstGeom prst="rect">
            <a:avLst/>
          </a:prstGeom>
          <a:noFill/>
          <a:ln>
            <a:noFill/>
          </a:ln>
        </p:spPr>
      </p:pic>
      <p:sp>
        <p:nvSpPr>
          <p:cNvPr id="128" name="Google Shape;128;p5"/>
          <p:cNvSpPr txBox="1"/>
          <p:nvPr/>
        </p:nvSpPr>
        <p:spPr>
          <a:xfrm>
            <a:off x="879089" y="1759508"/>
            <a:ext cx="7279074" cy="65161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Exo Medium"/>
              <a:buNone/>
            </a:pPr>
            <a:r>
              <a:rPr b="0" i="0" lang="en-NZ" sz="2800" u="none" cap="none" strike="noStrike">
                <a:solidFill>
                  <a:schemeClr val="dk1"/>
                </a:solidFill>
                <a:latin typeface="Exo Medium"/>
                <a:ea typeface="Exo Medium"/>
                <a:cs typeface="Exo Medium"/>
                <a:sym typeface="Exo Medium"/>
              </a:rPr>
              <a:t>This video tells his story:</a:t>
            </a:r>
            <a:endParaRPr b="0" i="0" sz="900" u="none" cap="none" strike="noStrike">
              <a:solidFill>
                <a:srgbClr val="000000"/>
              </a:solidFill>
              <a:latin typeface="Exo Medium"/>
              <a:ea typeface="Exo Medium"/>
              <a:cs typeface="Exo Medium"/>
              <a:sym typeface="Exo Medium"/>
            </a:endParaRPr>
          </a:p>
        </p:txBody>
      </p:sp>
      <p:pic>
        <p:nvPicPr>
          <p:cNvPr id="129" name="Google Shape;129;p5"/>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130" name="Google Shape;130;p5"/>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pic>
        <p:nvPicPr>
          <p:cNvPr descr="Meet William: Electric Umbrella Member Story" id="131" name="Google Shape;131;p5"/>
          <p:cNvPicPr preferRelativeResize="0"/>
          <p:nvPr/>
        </p:nvPicPr>
        <p:blipFill rotWithShape="1">
          <a:blip r:embed="rId6">
            <a:alphaModFix/>
          </a:blip>
          <a:srcRect b="0" l="0" r="0" t="0"/>
          <a:stretch/>
        </p:blipFill>
        <p:spPr>
          <a:xfrm>
            <a:off x="961652" y="2657475"/>
            <a:ext cx="6311335" cy="3565904"/>
          </a:xfrm>
          <a:prstGeom prst="rect">
            <a:avLst/>
          </a:prstGeom>
          <a:noFill/>
          <a:ln>
            <a:noFill/>
          </a:ln>
        </p:spPr>
      </p:pic>
      <p:sp>
        <p:nvSpPr>
          <p:cNvPr id="132" name="Google Shape;132;p5"/>
          <p:cNvSpPr txBox="1"/>
          <p:nvPr/>
        </p:nvSpPr>
        <p:spPr>
          <a:xfrm>
            <a:off x="7533732" y="5875841"/>
            <a:ext cx="2898134" cy="49320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800"/>
              <a:buFont typeface="Exo"/>
              <a:buNone/>
            </a:pPr>
            <a:r>
              <a:rPr b="0" i="0" lang="en-NZ" sz="1800" u="none" cap="none" strike="noStrike">
                <a:solidFill>
                  <a:schemeClr val="dk1"/>
                </a:solidFill>
                <a:latin typeface="Exo"/>
                <a:ea typeface="Exo"/>
                <a:cs typeface="Exo"/>
                <a:sym typeface="Exo"/>
              </a:rPr>
              <a:t>William, pictured on BGT.</a:t>
            </a:r>
            <a:endParaRPr/>
          </a:p>
        </p:txBody>
      </p:sp>
      <p:sp>
        <p:nvSpPr>
          <p:cNvPr id="133" name="Google Shape;133;p5"/>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William is a member of Electric Umbrella</a:t>
            </a:r>
            <a:endParaRPr b="0" i="0" sz="4400" u="none" cap="none" strike="noStrike">
              <a:solidFill>
                <a:schemeClr val="dk1"/>
              </a:solidFill>
              <a:latin typeface="Anton"/>
              <a:ea typeface="Anton"/>
              <a:cs typeface="Anton"/>
              <a:sym typeface="Anton"/>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
                                        <p:tgtEl>
                                          <p:spTgt spid="1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6"/>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40" name="Google Shape;140;p6"/>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41" name="Google Shape;141;p6"/>
          <p:cNvSpPr txBox="1"/>
          <p:nvPr/>
        </p:nvSpPr>
        <p:spPr>
          <a:xfrm>
            <a:off x="879088" y="2309992"/>
            <a:ext cx="8743505"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a:t>
            </a:r>
            <a:r>
              <a:rPr b="1" i="0" lang="en-NZ" sz="2400" u="none" cap="none" strike="noStrike">
                <a:solidFill>
                  <a:schemeClr val="dk1"/>
                </a:solidFill>
                <a:latin typeface="Exo"/>
                <a:ea typeface="Exo"/>
                <a:cs typeface="Exo"/>
                <a:sym typeface="Exo"/>
              </a:rPr>
              <a:t>challenges</a:t>
            </a:r>
            <a:r>
              <a:rPr b="0" i="0" lang="en-NZ" sz="2400" u="none" cap="none" strike="noStrike">
                <a:solidFill>
                  <a:schemeClr val="dk1"/>
                </a:solidFill>
                <a:latin typeface="Exo"/>
                <a:ea typeface="Exo"/>
                <a:cs typeface="Exo"/>
                <a:sym typeface="Exo"/>
              </a:rPr>
              <a:t> do you think William might face in order to do what he loves (not just physical challenges)?</a:t>
            </a:r>
            <a:endParaRPr/>
          </a:p>
        </p:txBody>
      </p:sp>
      <p:sp>
        <p:nvSpPr>
          <p:cNvPr id="142" name="Google Shape;142;p6"/>
          <p:cNvSpPr txBox="1"/>
          <p:nvPr/>
        </p:nvSpPr>
        <p:spPr>
          <a:xfrm>
            <a:off x="879089" y="3249992"/>
            <a:ext cx="8222049" cy="67570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Do you think people might make </a:t>
            </a:r>
            <a:r>
              <a:rPr b="1" i="0" lang="en-NZ" sz="2400" u="none" cap="none" strike="noStrike">
                <a:solidFill>
                  <a:schemeClr val="dk1"/>
                </a:solidFill>
                <a:latin typeface="Exo"/>
                <a:ea typeface="Exo"/>
                <a:cs typeface="Exo"/>
                <a:sym typeface="Exo"/>
              </a:rPr>
              <a:t>assumptions</a:t>
            </a:r>
            <a:r>
              <a:rPr b="0" i="0" lang="en-NZ" sz="2400" u="none" cap="none" strike="noStrike">
                <a:solidFill>
                  <a:schemeClr val="dk1"/>
                </a:solidFill>
                <a:latin typeface="Exo"/>
                <a:ea typeface="Exo"/>
                <a:cs typeface="Exo"/>
                <a:sym typeface="Exo"/>
              </a:rPr>
              <a:t> about William because of his disabilities? Give examples</a:t>
            </a:r>
            <a:endParaRPr/>
          </a:p>
        </p:txBody>
      </p:sp>
      <p:sp>
        <p:nvSpPr>
          <p:cNvPr id="143" name="Google Shape;143;p6"/>
          <p:cNvSpPr txBox="1"/>
          <p:nvPr/>
        </p:nvSpPr>
        <p:spPr>
          <a:xfrm>
            <a:off x="879090" y="4189993"/>
            <a:ext cx="6621848"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How</a:t>
            </a:r>
            <a:r>
              <a:rPr b="0" i="0" lang="en-NZ" sz="2400" u="none" cap="none" strike="noStrike">
                <a:solidFill>
                  <a:schemeClr val="dk1"/>
                </a:solidFill>
                <a:latin typeface="Exo"/>
                <a:ea typeface="Exo"/>
                <a:cs typeface="Exo"/>
                <a:sym typeface="Exo"/>
              </a:rPr>
              <a:t> does </a:t>
            </a:r>
            <a:r>
              <a:rPr b="1" i="0" lang="en-NZ" sz="2400" u="none" cap="none" strike="noStrike">
                <a:solidFill>
                  <a:schemeClr val="dk1"/>
                </a:solidFill>
                <a:latin typeface="Exo"/>
                <a:ea typeface="Exo"/>
                <a:cs typeface="Exo"/>
                <a:sym typeface="Exo"/>
              </a:rPr>
              <a:t>Electric Umbrella help </a:t>
            </a:r>
            <a:r>
              <a:rPr b="0" i="0" lang="en-NZ" sz="2400" u="none" cap="none" strike="noStrike">
                <a:solidFill>
                  <a:schemeClr val="dk1"/>
                </a:solidFill>
                <a:latin typeface="Exo"/>
                <a:ea typeface="Exo"/>
                <a:cs typeface="Exo"/>
                <a:sym typeface="Exo"/>
              </a:rPr>
              <a:t>William, and </a:t>
            </a:r>
            <a:r>
              <a:rPr b="1" i="0" lang="en-NZ" sz="2400" u="none" cap="none" strike="noStrike">
                <a:solidFill>
                  <a:schemeClr val="dk1"/>
                </a:solidFill>
                <a:latin typeface="Exo"/>
                <a:ea typeface="Exo"/>
                <a:cs typeface="Exo"/>
                <a:sym typeface="Exo"/>
              </a:rPr>
              <a:t>why is it important?</a:t>
            </a:r>
            <a:endParaRPr/>
          </a:p>
        </p:txBody>
      </p:sp>
      <p:sp>
        <p:nvSpPr>
          <p:cNvPr id="144" name="Google Shape;144;p6"/>
          <p:cNvSpPr txBox="1"/>
          <p:nvPr/>
        </p:nvSpPr>
        <p:spPr>
          <a:xfrm>
            <a:off x="920107" y="5129993"/>
            <a:ext cx="7138043" cy="1046890"/>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Medium"/>
              <a:buChar char="●"/>
            </a:pPr>
            <a:r>
              <a:rPr b="0" i="0" lang="en-NZ" sz="2400" u="none" cap="none" strike="noStrike">
                <a:solidFill>
                  <a:schemeClr val="dk1"/>
                </a:solidFill>
                <a:latin typeface="Exo"/>
                <a:ea typeface="Exo"/>
                <a:cs typeface="Exo"/>
                <a:sym typeface="Exo"/>
              </a:rPr>
              <a:t>William performed on </a:t>
            </a:r>
            <a:r>
              <a:rPr b="1" i="0" lang="en-NZ" sz="2400" u="none" cap="none" strike="noStrike">
                <a:solidFill>
                  <a:schemeClr val="dk1"/>
                </a:solidFill>
                <a:latin typeface="Exo"/>
                <a:ea typeface="Exo"/>
                <a:cs typeface="Exo"/>
                <a:sym typeface="Exo"/>
              </a:rPr>
              <a:t>Britain’s Got Talent </a:t>
            </a:r>
            <a:r>
              <a:rPr b="0" i="0" lang="en-NZ" sz="2400" u="none" cap="none" strike="noStrike">
                <a:solidFill>
                  <a:schemeClr val="dk1"/>
                </a:solidFill>
                <a:latin typeface="Exo"/>
                <a:ea typeface="Exo"/>
                <a:cs typeface="Exo"/>
                <a:sym typeface="Exo"/>
              </a:rPr>
              <a:t>with Electric Umbrella. </a:t>
            </a:r>
            <a:r>
              <a:rPr b="1" i="0" lang="en-NZ" sz="2400" u="none" cap="none" strike="noStrike">
                <a:solidFill>
                  <a:schemeClr val="dk1"/>
                </a:solidFill>
                <a:latin typeface="Exo"/>
                <a:ea typeface="Exo"/>
                <a:cs typeface="Exo"/>
                <a:sym typeface="Exo"/>
              </a:rPr>
              <a:t>Why was it important </a:t>
            </a:r>
            <a:r>
              <a:rPr b="0" i="0" lang="en-NZ" sz="2400" u="none" cap="none" strike="noStrike">
                <a:solidFill>
                  <a:schemeClr val="dk1"/>
                </a:solidFill>
                <a:latin typeface="Exo"/>
                <a:ea typeface="Exo"/>
                <a:cs typeface="Exo"/>
                <a:sym typeface="Exo"/>
              </a:rPr>
              <a:t>for them to appear on a </a:t>
            </a:r>
            <a:r>
              <a:rPr b="1" i="0" lang="en-NZ" sz="2400" u="none" cap="none" strike="noStrike">
                <a:solidFill>
                  <a:schemeClr val="dk1"/>
                </a:solidFill>
                <a:latin typeface="Exo"/>
                <a:ea typeface="Exo"/>
                <a:cs typeface="Exo"/>
                <a:sym typeface="Exo"/>
              </a:rPr>
              <a:t>primetime TV show</a:t>
            </a:r>
            <a:r>
              <a:rPr b="0" i="0" lang="en-NZ" sz="2400" u="none" cap="none" strike="noStrike">
                <a:solidFill>
                  <a:schemeClr val="dk1"/>
                </a:solidFill>
                <a:latin typeface="Exo"/>
                <a:ea typeface="Exo"/>
                <a:cs typeface="Exo"/>
                <a:sym typeface="Exo"/>
              </a:rPr>
              <a:t>? </a:t>
            </a:r>
            <a:endParaRPr/>
          </a:p>
        </p:txBody>
      </p:sp>
      <p:sp>
        <p:nvSpPr>
          <p:cNvPr id="145" name="Google Shape;145;p6"/>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146" name="Google Shape;146;p6"/>
          <p:cNvSpPr txBox="1"/>
          <p:nvPr/>
        </p:nvSpPr>
        <p:spPr>
          <a:xfrm>
            <a:off x="879088" y="1715894"/>
            <a:ext cx="9621762" cy="393612"/>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Pair up and write your ideas on your worksheet and then share them with the group:</a:t>
            </a:r>
            <a:endParaRPr b="0" i="0" sz="1800" u="none" cap="none" strike="noStrike">
              <a:solidFill>
                <a:schemeClr val="dk1"/>
              </a:solidFill>
              <a:latin typeface="Exo Medium"/>
              <a:ea typeface="Exo Medium"/>
              <a:cs typeface="Exo Medium"/>
              <a:sym typeface="Exo Medium"/>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5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500"/>
                                        <p:tgtEl>
                                          <p:spTgt spid="1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500"/>
                                        <p:tgtEl>
                                          <p:spTgt spid="1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500"/>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7"/>
          <p:cNvSpPr txBox="1"/>
          <p:nvPr/>
        </p:nvSpPr>
        <p:spPr>
          <a:xfrm>
            <a:off x="879088" y="2309992"/>
            <a:ext cx="6636137" cy="1348652"/>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Write down 8 things that make “you, you” </a:t>
            </a:r>
            <a:br>
              <a:rPr b="1" i="0" lang="en-NZ" sz="2400" u="none" cap="none" strike="noStrike">
                <a:solidFill>
                  <a:schemeClr val="dk1"/>
                </a:solidFill>
                <a:latin typeface="Exo"/>
                <a:ea typeface="Exo"/>
                <a:cs typeface="Exo"/>
                <a:sym typeface="Exo"/>
              </a:rPr>
            </a:br>
            <a:r>
              <a:rPr b="0" i="0" lang="en-NZ" sz="2400" u="none" cap="none" strike="noStrike">
                <a:solidFill>
                  <a:schemeClr val="dk1"/>
                </a:solidFill>
                <a:latin typeface="Exo"/>
                <a:ea typeface="Exo"/>
                <a:cs typeface="Exo"/>
                <a:sym typeface="Exo"/>
              </a:rPr>
              <a:t>(examples - hobbies, number of siblings, favourite sports team/ musical artist/ food/religion/cultural heritage…)</a:t>
            </a:r>
            <a:endParaRPr/>
          </a:p>
        </p:txBody>
      </p:sp>
      <p:sp>
        <p:nvSpPr>
          <p:cNvPr id="153" name="Google Shape;153;p7"/>
          <p:cNvSpPr txBox="1"/>
          <p:nvPr/>
        </p:nvSpPr>
        <p:spPr>
          <a:xfrm>
            <a:off x="879090" y="3857480"/>
            <a:ext cx="6979036" cy="1348653"/>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Compare your list with your partner </a:t>
            </a:r>
            <a:br>
              <a:rPr b="1"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and discuss with the group: </a:t>
            </a:r>
            <a:r>
              <a:rPr b="0" i="0" lang="en-NZ" sz="2400" u="none" cap="none" strike="noStrike">
                <a:solidFill>
                  <a:schemeClr val="dk1"/>
                </a:solidFill>
                <a:latin typeface="Exo"/>
                <a:ea typeface="Exo"/>
                <a:cs typeface="Exo"/>
                <a:sym typeface="Exo"/>
              </a:rPr>
              <a:t>Are there any differences? Any similarities? Which do you think are the most important or interesting? </a:t>
            </a:r>
            <a:endParaRPr/>
          </a:p>
        </p:txBody>
      </p:sp>
      <p:sp>
        <p:nvSpPr>
          <p:cNvPr id="154" name="Google Shape;154;p7"/>
          <p:cNvSpPr txBox="1"/>
          <p:nvPr/>
        </p:nvSpPr>
        <p:spPr>
          <a:xfrm>
            <a:off x="879089" y="5404969"/>
            <a:ext cx="6164649" cy="108945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Why do you think it’s </a:t>
            </a:r>
            <a:r>
              <a:rPr b="1" i="0" lang="en-NZ" sz="2400" u="none" cap="none" strike="noStrike">
                <a:solidFill>
                  <a:schemeClr val="dk1"/>
                </a:solidFill>
                <a:latin typeface="Exo"/>
                <a:ea typeface="Exo"/>
                <a:cs typeface="Exo"/>
                <a:sym typeface="Exo"/>
              </a:rPr>
              <a:t>important to find out about what makes us different,</a:t>
            </a:r>
            <a:r>
              <a:rPr b="0" i="0" lang="en-NZ" sz="2400" u="none" cap="none" strike="noStrike">
                <a:solidFill>
                  <a:schemeClr val="dk1"/>
                </a:solidFill>
                <a:latin typeface="Exo"/>
                <a:ea typeface="Exo"/>
                <a:cs typeface="Exo"/>
                <a:sym typeface="Exo"/>
              </a:rPr>
              <a:t>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as well as what makes us similar? </a:t>
            </a:r>
            <a:endParaRPr/>
          </a:p>
        </p:txBody>
      </p:sp>
      <p:sp>
        <p:nvSpPr>
          <p:cNvPr id="155" name="Google Shape;155;p7"/>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Who am I and who are you? </a:t>
            </a:r>
            <a:endParaRPr b="0" i="0" sz="3200" u="none" cap="none" strike="noStrike">
              <a:solidFill>
                <a:schemeClr val="dk1"/>
              </a:solidFill>
              <a:latin typeface="Anton"/>
              <a:ea typeface="Anton"/>
              <a:cs typeface="Anton"/>
              <a:sym typeface="Anton"/>
            </a:endParaRPr>
          </a:p>
        </p:txBody>
      </p:sp>
      <p:sp>
        <p:nvSpPr>
          <p:cNvPr id="156" name="Google Shape;156;p7"/>
          <p:cNvSpPr txBox="1"/>
          <p:nvPr/>
        </p:nvSpPr>
        <p:spPr>
          <a:xfrm>
            <a:off x="879088" y="1723726"/>
            <a:ext cx="3637853" cy="4824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Pair up and use your worksheet:</a:t>
            </a:r>
            <a:endParaRPr b="0" i="0" sz="1800" u="none" cap="none" strike="noStrike">
              <a:solidFill>
                <a:schemeClr val="dk1"/>
              </a:solidFill>
              <a:latin typeface="Exo Medium"/>
              <a:ea typeface="Exo Medium"/>
              <a:cs typeface="Exo Medium"/>
              <a:sym typeface="Exo Medium"/>
            </a:endParaRPr>
          </a:p>
        </p:txBody>
      </p:sp>
      <p:pic>
        <p:nvPicPr>
          <p:cNvPr id="157" name="Google Shape;157;p7"/>
          <p:cNvPicPr preferRelativeResize="0"/>
          <p:nvPr/>
        </p:nvPicPr>
        <p:blipFill rotWithShape="1">
          <a:blip r:embed="rId3">
            <a:alphaModFix/>
          </a:blip>
          <a:srcRect b="0" l="0" r="0" t="0"/>
          <a:stretch/>
        </p:blipFill>
        <p:spPr>
          <a:xfrm>
            <a:off x="7964097" y="4775724"/>
            <a:ext cx="3002271" cy="1746568"/>
          </a:xfrm>
          <a:prstGeom prst="rect">
            <a:avLst/>
          </a:prstGeom>
          <a:noFill/>
          <a:ln>
            <a:noFill/>
          </a:ln>
        </p:spPr>
      </p:pic>
      <p:pic>
        <p:nvPicPr>
          <p:cNvPr id="158" name="Google Shape;158;p7"/>
          <p:cNvPicPr preferRelativeResize="0"/>
          <p:nvPr/>
        </p:nvPicPr>
        <p:blipFill rotWithShape="1">
          <a:blip r:embed="rId4">
            <a:alphaModFix/>
          </a:blip>
          <a:srcRect b="10554" l="0" r="0" t="0"/>
          <a:stretch/>
        </p:blipFill>
        <p:spPr>
          <a:xfrm>
            <a:off x="7969169" y="892887"/>
            <a:ext cx="3343741" cy="1746569"/>
          </a:xfrm>
          <a:prstGeom prst="rect">
            <a:avLst/>
          </a:prstGeom>
          <a:noFill/>
          <a:ln>
            <a:noFill/>
          </a:ln>
        </p:spPr>
      </p:pic>
      <p:pic>
        <p:nvPicPr>
          <p:cNvPr id="159" name="Google Shape;159;p7"/>
          <p:cNvPicPr preferRelativeResize="0"/>
          <p:nvPr/>
        </p:nvPicPr>
        <p:blipFill rotWithShape="1">
          <a:blip r:embed="rId5">
            <a:alphaModFix/>
          </a:blip>
          <a:srcRect b="0" l="0" r="0" t="0"/>
          <a:stretch/>
        </p:blipFill>
        <p:spPr>
          <a:xfrm>
            <a:off x="7964111" y="2834306"/>
            <a:ext cx="3139318" cy="1746568"/>
          </a:xfrm>
          <a:prstGeom prst="rect">
            <a:avLst/>
          </a:prstGeom>
          <a:noFill/>
          <a:ln>
            <a:noFill/>
          </a:ln>
        </p:spPr>
      </p:pic>
      <p:pic>
        <p:nvPicPr>
          <p:cNvPr id="160" name="Google Shape;160;p7"/>
          <p:cNvPicPr preferRelativeResize="0"/>
          <p:nvPr/>
        </p:nvPicPr>
        <p:blipFill rotWithShape="1">
          <a:blip r:embed="rId6">
            <a:alphaModFix/>
          </a:blip>
          <a:srcRect b="0" l="0" r="0" t="0"/>
          <a:stretch/>
        </p:blipFill>
        <p:spPr>
          <a:xfrm>
            <a:off x="10145638" y="-37579"/>
            <a:ext cx="2065151" cy="6939419"/>
          </a:xfrm>
          <a:prstGeom prst="rect">
            <a:avLst/>
          </a:prstGeom>
          <a:noFill/>
          <a:ln>
            <a:noFill/>
          </a:ln>
        </p:spPr>
      </p:pic>
      <p:pic>
        <p:nvPicPr>
          <p:cNvPr id="161" name="Google Shape;161;p7"/>
          <p:cNvPicPr preferRelativeResize="0"/>
          <p:nvPr/>
        </p:nvPicPr>
        <p:blipFill rotWithShape="1">
          <a:blip r:embed="rId7">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500"/>
                                        <p:tgtEl>
                                          <p:spTgt spid="1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500"/>
                                        <p:tgtEl>
                                          <p:spTgt spid="1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8"/>
          <p:cNvSpPr/>
          <p:nvPr/>
        </p:nvSpPr>
        <p:spPr>
          <a:xfrm>
            <a:off x="8927698" y="888273"/>
            <a:ext cx="2329070" cy="2329070"/>
          </a:xfrm>
          <a:prstGeom prst="ellipse">
            <a:avLst/>
          </a:prstGeom>
          <a:solidFill>
            <a:srgbClr val="FFDA2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NZ" sz="1800" u="none" cap="none" strike="noStrike">
                <a:solidFill>
                  <a:schemeClr val="lt1"/>
                </a:solidFill>
                <a:latin typeface="Calibri"/>
                <a:ea typeface="Calibri"/>
                <a:cs typeface="Calibri"/>
                <a:sym typeface="Calibri"/>
              </a:rPr>
              <a:t>  </a:t>
            </a:r>
            <a:endParaRPr/>
          </a:p>
        </p:txBody>
      </p:sp>
      <p:pic>
        <p:nvPicPr>
          <p:cNvPr id="168" name="Google Shape;168;p8"/>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69" name="Google Shape;169;p8"/>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70" name="Google Shape;170;p8"/>
          <p:cNvSpPr txBox="1"/>
          <p:nvPr/>
        </p:nvSpPr>
        <p:spPr>
          <a:xfrm>
            <a:off x="879088" y="1952741"/>
            <a:ext cx="10029517" cy="762864"/>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At Electric Umbrella, we believe that </a:t>
            </a:r>
            <a:endParaRPr/>
          </a:p>
          <a:p>
            <a:pPr indent="457200" lvl="0" marL="0" marR="0" rtl="0" algn="l">
              <a:lnSpc>
                <a:spcPct val="90000"/>
              </a:lnSpc>
              <a:spcBef>
                <a:spcPts val="0"/>
              </a:spcBef>
              <a:spcAft>
                <a:spcPts val="0"/>
              </a:spcAft>
              <a:buClr>
                <a:srgbClr val="000000"/>
              </a:buClr>
              <a:buSzPts val="2400"/>
              <a:buFont typeface="Arial"/>
              <a:buNone/>
            </a:pPr>
            <a:r>
              <a:rPr b="1" i="0" lang="en-NZ" sz="2400" u="none" cap="none" strike="noStrike">
                <a:solidFill>
                  <a:schemeClr val="dk1"/>
                </a:solidFill>
                <a:latin typeface="Exo"/>
                <a:ea typeface="Exo"/>
                <a:cs typeface="Exo"/>
                <a:sym typeface="Exo"/>
              </a:rPr>
              <a:t>difference is to be acknowledged and celebrated.</a:t>
            </a:r>
            <a:endParaRPr/>
          </a:p>
        </p:txBody>
      </p:sp>
      <p:sp>
        <p:nvSpPr>
          <p:cNvPr id="171" name="Google Shape;171;p8"/>
          <p:cNvSpPr txBox="1"/>
          <p:nvPr/>
        </p:nvSpPr>
        <p:spPr>
          <a:xfrm>
            <a:off x="879090" y="4197487"/>
            <a:ext cx="9422198" cy="1336462"/>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Prejudice</a:t>
            </a:r>
            <a:r>
              <a:rPr b="0" i="0" lang="en-NZ" sz="2400" u="none" cap="none" strike="noStrike">
                <a:solidFill>
                  <a:schemeClr val="dk1"/>
                </a:solidFill>
                <a:latin typeface="Exo"/>
                <a:ea typeface="Exo"/>
                <a:cs typeface="Exo"/>
                <a:sym typeface="Exo"/>
              </a:rPr>
              <a:t> (making unfair assumptions and judgements about someone based on their race, culture, religion, gender identity, disability, sexual orientation) is </a:t>
            </a:r>
            <a:r>
              <a:rPr b="1" i="0" lang="en-NZ" sz="2400" u="none" cap="none" strike="noStrike">
                <a:solidFill>
                  <a:schemeClr val="dk1"/>
                </a:solidFill>
                <a:latin typeface="Exo"/>
                <a:ea typeface="Exo"/>
                <a:cs typeface="Exo"/>
                <a:sym typeface="Exo"/>
              </a:rPr>
              <a:t>born from fear and ignorance</a:t>
            </a:r>
            <a:r>
              <a:rPr b="0" i="0" lang="en-NZ" sz="2400" u="none" cap="none" strike="noStrike">
                <a:solidFill>
                  <a:schemeClr val="dk1"/>
                </a:solidFill>
                <a:latin typeface="Exo"/>
                <a:ea typeface="Exo"/>
                <a:cs typeface="Exo"/>
                <a:sym typeface="Exo"/>
              </a:rPr>
              <a:t> surrounding those that seem different to us. </a:t>
            </a:r>
            <a:endParaRPr/>
          </a:p>
        </p:txBody>
      </p:sp>
      <p:sp>
        <p:nvSpPr>
          <p:cNvPr id="172" name="Google Shape;172;p8"/>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At Electric Umbrella, we believe:</a:t>
            </a:r>
            <a:endParaRPr/>
          </a:p>
        </p:txBody>
      </p:sp>
      <p:sp>
        <p:nvSpPr>
          <p:cNvPr id="173" name="Google Shape;173;p8"/>
          <p:cNvSpPr txBox="1"/>
          <p:nvPr/>
        </p:nvSpPr>
        <p:spPr>
          <a:xfrm>
            <a:off x="879088" y="2977058"/>
            <a:ext cx="10029517" cy="34876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Yes, we’re all humans, but we’re all </a:t>
            </a:r>
            <a:r>
              <a:rPr b="1" i="0" lang="en-NZ" sz="2400" u="none" cap="none" strike="noStrike">
                <a:solidFill>
                  <a:schemeClr val="dk1"/>
                </a:solidFill>
                <a:latin typeface="Exo"/>
                <a:ea typeface="Exo"/>
                <a:cs typeface="Exo"/>
                <a:sym typeface="Exo"/>
              </a:rPr>
              <a:t>individuals</a:t>
            </a:r>
            <a:r>
              <a:rPr b="0" i="0" lang="en-NZ" sz="2400" u="none" cap="none" strike="noStrike">
                <a:solidFill>
                  <a:schemeClr val="dk1"/>
                </a:solidFill>
                <a:latin typeface="Exo"/>
                <a:ea typeface="Exo"/>
                <a:cs typeface="Exo"/>
                <a:sym typeface="Exo"/>
              </a:rPr>
              <a:t> too.</a:t>
            </a:r>
            <a:endParaRPr/>
          </a:p>
        </p:txBody>
      </p:sp>
      <p:sp>
        <p:nvSpPr>
          <p:cNvPr id="174" name="Google Shape;174;p8"/>
          <p:cNvSpPr txBox="1"/>
          <p:nvPr/>
        </p:nvSpPr>
        <p:spPr>
          <a:xfrm>
            <a:off x="879088" y="3587272"/>
            <a:ext cx="10029517" cy="34876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Every individual deserves to be treated with </a:t>
            </a:r>
            <a:r>
              <a:rPr b="1" i="0" lang="en-NZ" sz="2400" u="none" cap="none" strike="noStrike">
                <a:solidFill>
                  <a:schemeClr val="dk1"/>
                </a:solidFill>
                <a:latin typeface="Exo"/>
                <a:ea typeface="Exo"/>
                <a:cs typeface="Exo"/>
                <a:sym typeface="Exo"/>
              </a:rPr>
              <a:t>kindness and respect.</a:t>
            </a:r>
            <a:endParaRPr b="0" i="0" sz="2800" u="none" cap="none" strike="noStrike">
              <a:solidFill>
                <a:schemeClr val="dk1"/>
              </a:solidFill>
              <a:latin typeface="Exo Medium"/>
              <a:ea typeface="Exo Medium"/>
              <a:cs typeface="Exo Medium"/>
              <a:sym typeface="Exo Medium"/>
            </a:endParaRPr>
          </a:p>
        </p:txBody>
      </p:sp>
      <p:pic>
        <p:nvPicPr>
          <p:cNvPr id="175" name="Google Shape;175;p8"/>
          <p:cNvPicPr preferRelativeResize="0"/>
          <p:nvPr/>
        </p:nvPicPr>
        <p:blipFill rotWithShape="1">
          <a:blip r:embed="rId5">
            <a:alphaModFix/>
          </a:blip>
          <a:srcRect b="0" l="0" r="0" t="0"/>
          <a:stretch/>
        </p:blipFill>
        <p:spPr>
          <a:xfrm>
            <a:off x="8870155" y="834887"/>
            <a:ext cx="2444156" cy="2435842"/>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500"/>
                                        <p:tgtEl>
                                          <p:spTgt spid="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gtEl>
                                        <p:attrNameLst>
                                          <p:attrName>style.visibility</p:attrName>
                                        </p:attrNameLst>
                                      </p:cBhvr>
                                      <p:to>
                                        <p:strVal val="visible"/>
                                      </p:to>
                                    </p:set>
                                    <p:animEffect filter="fade" transition="in">
                                      <p:cBhvr>
                                        <p:cTn dur="500"/>
                                        <p:tgtEl>
                                          <p:spTgt spid="1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gtEl>
                                        <p:attrNameLst>
                                          <p:attrName>style.visibility</p:attrName>
                                        </p:attrNameLst>
                                      </p:cBhvr>
                                      <p:to>
                                        <p:strVal val="visible"/>
                                      </p:to>
                                    </p:set>
                                    <p:animEffect filter="fade" transition="in">
                                      <p:cBhvr>
                                        <p:cTn dur="500"/>
                                        <p:tgtEl>
                                          <p:spTgt spid="1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5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9"/>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82" name="Google Shape;182;p9"/>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83" name="Google Shape;183;p9"/>
          <p:cNvSpPr txBox="1"/>
          <p:nvPr/>
        </p:nvSpPr>
        <p:spPr>
          <a:xfrm>
            <a:off x="879089" y="1952740"/>
            <a:ext cx="8836412" cy="99976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Our Electric Umbrella member, </a:t>
            </a:r>
            <a:r>
              <a:rPr b="1" i="0" lang="en-NZ" sz="2400" u="none" cap="none" strike="noStrike">
                <a:solidFill>
                  <a:schemeClr val="dk1"/>
                </a:solidFill>
                <a:latin typeface="Exo"/>
                <a:ea typeface="Exo"/>
                <a:cs typeface="Exo"/>
                <a:sym typeface="Exo"/>
              </a:rPr>
              <a:t>Gavin</a:t>
            </a:r>
            <a:r>
              <a:rPr b="0" i="0" lang="en-NZ" sz="2400" u="none" cap="none" strike="noStrike">
                <a:solidFill>
                  <a:schemeClr val="dk1"/>
                </a:solidFill>
                <a:latin typeface="Exo"/>
                <a:ea typeface="Exo"/>
                <a:cs typeface="Exo"/>
                <a:sym typeface="Exo"/>
              </a:rPr>
              <a:t>, works at a supermarket. He was </a:t>
            </a:r>
            <a:r>
              <a:rPr b="1" i="0" lang="en-NZ" sz="2400" u="none" cap="none" strike="noStrike">
                <a:solidFill>
                  <a:schemeClr val="dk1"/>
                </a:solidFill>
                <a:latin typeface="Exo"/>
                <a:ea typeface="Exo"/>
                <a:cs typeface="Exo"/>
                <a:sym typeface="Exo"/>
              </a:rPr>
              <a:t>targeted by a group of teenagers and badly beaten up, because of his disability. </a:t>
            </a:r>
            <a:endParaRPr/>
          </a:p>
        </p:txBody>
      </p:sp>
      <p:sp>
        <p:nvSpPr>
          <p:cNvPr id="184" name="Google Shape;184;p9"/>
          <p:cNvSpPr txBox="1"/>
          <p:nvPr/>
        </p:nvSpPr>
        <p:spPr>
          <a:xfrm>
            <a:off x="879090" y="4653673"/>
            <a:ext cx="7674360" cy="99976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No-one should have to face violence, intimidation or unfair treatment just because they are </a:t>
            </a:r>
            <a:r>
              <a:rPr b="1" i="0" lang="en-NZ" sz="2400" u="none" cap="none" strike="noStrike">
                <a:solidFill>
                  <a:schemeClr val="dk1"/>
                </a:solidFill>
                <a:latin typeface="Exo"/>
                <a:ea typeface="Exo"/>
                <a:cs typeface="Exo"/>
                <a:sym typeface="Exo"/>
              </a:rPr>
              <a:t>seen to be “different”.</a:t>
            </a:r>
            <a:r>
              <a:rPr b="0" i="0" lang="en-NZ" sz="2400" u="none" cap="none" strike="noStrike">
                <a:solidFill>
                  <a:schemeClr val="dk1"/>
                </a:solidFill>
                <a:latin typeface="Exo"/>
                <a:ea typeface="Exo"/>
                <a:cs typeface="Exo"/>
                <a:sym typeface="Exo"/>
              </a:rPr>
              <a:t> </a:t>
            </a:r>
            <a:endParaRPr/>
          </a:p>
        </p:txBody>
      </p:sp>
      <p:sp>
        <p:nvSpPr>
          <p:cNvPr id="185" name="Google Shape;185;p9"/>
          <p:cNvSpPr txBox="1"/>
          <p:nvPr/>
        </p:nvSpPr>
        <p:spPr>
          <a:xfrm>
            <a:off x="879089" y="991784"/>
            <a:ext cx="10029516" cy="90131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Why is it important to celebrate difference?</a:t>
            </a:r>
            <a:endParaRPr/>
          </a:p>
        </p:txBody>
      </p:sp>
      <p:sp>
        <p:nvSpPr>
          <p:cNvPr id="186" name="Google Shape;186;p9"/>
          <p:cNvSpPr txBox="1"/>
          <p:nvPr/>
        </p:nvSpPr>
        <p:spPr>
          <a:xfrm>
            <a:off x="879089" y="3303207"/>
            <a:ext cx="8303012" cy="99976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Members of the learning disabled and neurodiverse community are often the </a:t>
            </a:r>
            <a:r>
              <a:rPr b="1" i="0" lang="en-NZ" sz="2400" u="none" cap="none" strike="noStrike">
                <a:solidFill>
                  <a:schemeClr val="dk1"/>
                </a:solidFill>
                <a:latin typeface="Exo"/>
                <a:ea typeface="Exo"/>
                <a:cs typeface="Exo"/>
                <a:sym typeface="Exo"/>
              </a:rPr>
              <a:t>victims of abuse and crimes, just for being themselves.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500"/>
                                        <p:tgtEl>
                                          <p:spTgt spid="1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500"/>
                                        <p:tgtEl>
                                          <p:spTgt spid="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gtEl>
                                        <p:attrNameLst>
                                          <p:attrName>style.visibility</p:attrName>
                                        </p:attrNameLst>
                                      </p:cBhvr>
                                      <p:to>
                                        <p:strVal val="visible"/>
                                      </p:to>
                                    </p:set>
                                    <p:animEffect filter="fade" transition="in">
                                      <p:cBhvr>
                                        <p:cTn dur="500"/>
                                        <p:tgtEl>
                                          <p:spTgt spid="1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2025-07-30T21:32:52Z</dcterms:created>
  <dc:creator>Kayla Cranefield</dc:creator>
</cp:coreProperties>
</file>