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56" r:id="rId2"/>
    <p:sldId id="260" r:id="rId3"/>
    <p:sldId id="265" r:id="rId4"/>
    <p:sldId id="261" r:id="rId5"/>
    <p:sldId id="273" r:id="rId6"/>
    <p:sldId id="274" r:id="rId7"/>
    <p:sldId id="275" r:id="rId8"/>
    <p:sldId id="276" r:id="rId9"/>
    <p:sldId id="277" r:id="rId10"/>
    <p:sldId id="278" r:id="rId11"/>
    <p:sldId id="279" r:id="rId12"/>
    <p:sldId id="280" r:id="rId13"/>
    <p:sldId id="281" r:id="rId14"/>
    <p:sldId id="282" r:id="rId15"/>
    <p:sldId id="283" r:id="rId16"/>
    <p:sldId id="284" r:id="rId17"/>
    <p:sldId id="285" r:id="rId18"/>
    <p:sldId id="286" r:id="rId19"/>
    <p:sldId id="288" r:id="rId20"/>
    <p:sldId id="287" r:id="rId21"/>
    <p:sldId id="289" r:id="rId22"/>
    <p:sldId id="269"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8" userDrawn="1">
          <p15:clr>
            <a:srgbClr val="A4A3A4"/>
          </p15:clr>
        </p15:guide>
        <p15:guide id="2" pos="6108"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A2F"/>
    <a:srgbClr val="FFFFFF"/>
    <a:srgbClr val="FEFEFE"/>
    <a:srgbClr val="FAFAFA"/>
    <a:srgbClr val="EAEAEA"/>
    <a:srgbClr val="C8C8C8"/>
    <a:srgbClr val="1D1D1B"/>
    <a:srgbClr val="F5F5F5"/>
    <a:srgbClr val="464949"/>
    <a:srgbClr val="6C2FC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446"/>
    <p:restoredTop sz="82307"/>
  </p:normalViewPr>
  <p:slideViewPr>
    <p:cSldViewPr snapToGrid="0" showGuides="1">
      <p:cViewPr>
        <p:scale>
          <a:sx n="86" d="100"/>
          <a:sy n="86" d="100"/>
        </p:scale>
        <p:origin x="824" y="584"/>
      </p:cViewPr>
      <p:guideLst>
        <p:guide orient="horz" pos="4088"/>
        <p:guide pos="6108"/>
      </p:guideLst>
    </p:cSldViewPr>
  </p:slideViewPr>
  <p:outlineViewPr>
    <p:cViewPr>
      <p:scale>
        <a:sx n="33" d="100"/>
        <a:sy n="33" d="100"/>
      </p:scale>
      <p:origin x="0" y="0"/>
    </p:cViewPr>
  </p:outlineViewPr>
  <p:notesTextViewPr>
    <p:cViewPr>
      <p:scale>
        <a:sx n="155" d="100"/>
        <a:sy n="155" d="100"/>
      </p:scale>
      <p:origin x="0" y="0"/>
    </p:cViewPr>
  </p:notesTextViewPr>
  <p:sorterViewPr>
    <p:cViewPr>
      <p:scale>
        <a:sx n="80" d="100"/>
        <a:sy n="80" d="100"/>
      </p:scale>
      <p:origin x="0" y="0"/>
    </p:cViewPr>
  </p:sorterViewPr>
  <p:notesViewPr>
    <p:cSldViewPr snapToGrid="0" showGuides="1">
      <p:cViewPr varScale="1">
        <p:scale>
          <a:sx n="92" d="100"/>
          <a:sy n="92" d="100"/>
        </p:scale>
        <p:origin x="2864" y="19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DFFC6F-BABB-A645-86A0-244CDE5D0A39}" type="datetimeFigureOut">
              <a:rPr lang="en-US" smtClean="0"/>
              <a:t>6/17/26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3B7312-A7E7-034D-8D8E-CA8160B1381D}" type="slidenum">
              <a:rPr lang="en-US" smtClean="0"/>
              <a:t>‹#›</a:t>
            </a:fld>
            <a:endParaRPr lang="en-US"/>
          </a:p>
        </p:txBody>
      </p:sp>
    </p:spTree>
    <p:extLst>
      <p:ext uri="{BB962C8B-B14F-4D97-AF65-F5344CB8AC3E}">
        <p14:creationId xmlns:p14="http://schemas.microsoft.com/office/powerpoint/2010/main" val="42132902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report-it.org.uk/your_police_force"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Exo" pitchFamily="2" charset="77"/>
              </a:rPr>
              <a:t>Welcome!</a:t>
            </a:r>
          </a:p>
        </p:txBody>
      </p:sp>
      <p:sp>
        <p:nvSpPr>
          <p:cNvPr id="4" name="Slide Number Placeholder 3"/>
          <p:cNvSpPr>
            <a:spLocks noGrp="1"/>
          </p:cNvSpPr>
          <p:nvPr>
            <p:ph type="sldNum" sz="quarter" idx="5"/>
          </p:nvPr>
        </p:nvSpPr>
        <p:spPr/>
        <p:txBody>
          <a:bodyPr/>
          <a:lstStyle/>
          <a:p>
            <a:fld id="{DC3B7312-A7E7-034D-8D8E-CA8160B1381D}" type="slidenum">
              <a:rPr lang="en-US" smtClean="0"/>
              <a:t>1</a:t>
            </a:fld>
            <a:endParaRPr lang="en-US"/>
          </a:p>
        </p:txBody>
      </p:sp>
    </p:spTree>
    <p:extLst>
      <p:ext uri="{BB962C8B-B14F-4D97-AF65-F5344CB8AC3E}">
        <p14:creationId xmlns:p14="http://schemas.microsoft.com/office/powerpoint/2010/main" val="27236227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9696E-2DC8-48D7-6747-FDC20E1472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E675FF-22F9-CD58-1D79-68B151D0D2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1FF8E0-D787-3C07-BAB0-D6C3B1070962}"/>
              </a:ext>
            </a:extLst>
          </p:cNvPr>
          <p:cNvSpPr>
            <a:spLocks noGrp="1"/>
          </p:cNvSpPr>
          <p:nvPr>
            <p:ph type="body" idx="1"/>
          </p:nvPr>
        </p:nvSpPr>
        <p:spPr/>
        <p:txBody>
          <a:bodyPr/>
          <a:lstStyle/>
          <a:p>
            <a:r>
              <a:rPr lang="en-NZ" sz="1200" b="0" i="0" kern="1200" dirty="0">
                <a:solidFill>
                  <a:schemeClr val="tx1"/>
                </a:solidFill>
                <a:effectLst/>
                <a:latin typeface="+mn-lt"/>
                <a:ea typeface="+mn-ea"/>
                <a:cs typeface="+mn-cs"/>
              </a:rPr>
              <a:t>This session includes a first hand account from a victim of hate crime, describing how he was beaten up. We advise that teachers watch the video in advance before deciding whether it is appropriate for their students.</a:t>
            </a:r>
            <a:endParaRPr lang="en-US" dirty="0"/>
          </a:p>
        </p:txBody>
      </p:sp>
      <p:sp>
        <p:nvSpPr>
          <p:cNvPr id="4" name="Slide Number Placeholder 3">
            <a:extLst>
              <a:ext uri="{FF2B5EF4-FFF2-40B4-BE49-F238E27FC236}">
                <a16:creationId xmlns:a16="http://schemas.microsoft.com/office/drawing/2014/main" id="{F58ED061-5F8E-4465-38DE-E14F9838003F}"/>
              </a:ext>
            </a:extLst>
          </p:cNvPr>
          <p:cNvSpPr>
            <a:spLocks noGrp="1"/>
          </p:cNvSpPr>
          <p:nvPr>
            <p:ph type="sldNum" sz="quarter" idx="5"/>
          </p:nvPr>
        </p:nvSpPr>
        <p:spPr/>
        <p:txBody>
          <a:bodyPr/>
          <a:lstStyle/>
          <a:p>
            <a:fld id="{DC3B7312-A7E7-034D-8D8E-CA8160B1381D}" type="slidenum">
              <a:rPr lang="en-US" smtClean="0"/>
              <a:t>10</a:t>
            </a:fld>
            <a:endParaRPr lang="en-US"/>
          </a:p>
        </p:txBody>
      </p:sp>
    </p:spTree>
    <p:extLst>
      <p:ext uri="{BB962C8B-B14F-4D97-AF65-F5344CB8AC3E}">
        <p14:creationId xmlns:p14="http://schemas.microsoft.com/office/powerpoint/2010/main" val="863076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E4FD3-2A80-8EDE-89F4-C632C46BFF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A86A6B-ED3F-D358-DD8A-1BA7E0395D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6777C2-AE20-6F2D-71DD-C48BF5807400}"/>
              </a:ext>
            </a:extLst>
          </p:cNvPr>
          <p:cNvSpPr>
            <a:spLocks noGrp="1"/>
          </p:cNvSpPr>
          <p:nvPr>
            <p:ph type="body" idx="1"/>
          </p:nvPr>
        </p:nvSpPr>
        <p:spPr>
          <a:xfrm>
            <a:off x="685800" y="4400550"/>
            <a:ext cx="4648200" cy="3600450"/>
          </a:xfrm>
        </p:spPr>
        <p:txBody>
          <a:bodyPr/>
          <a:lstStyle/>
          <a:p>
            <a:pPr marL="0" lvl="0" indent="-69850" algn="l" rtl="0">
              <a:lnSpc>
                <a:spcPct val="100000"/>
              </a:lnSpc>
              <a:spcBef>
                <a:spcPts val="0"/>
              </a:spcBef>
              <a:spcAft>
                <a:spcPts val="0"/>
              </a:spcAft>
              <a:buSzPts val="1100"/>
              <a:buFont typeface="Exo Medium"/>
              <a:buChar char="•"/>
            </a:pPr>
            <a:endParaRPr lang="en-NZ" sz="1050" dirty="0"/>
          </a:p>
        </p:txBody>
      </p:sp>
      <p:sp>
        <p:nvSpPr>
          <p:cNvPr id="4" name="Slide Number Placeholder 3">
            <a:extLst>
              <a:ext uri="{FF2B5EF4-FFF2-40B4-BE49-F238E27FC236}">
                <a16:creationId xmlns:a16="http://schemas.microsoft.com/office/drawing/2014/main" id="{FC29859B-EF57-1F06-5C7E-EFD8BE36CBC7}"/>
              </a:ext>
            </a:extLst>
          </p:cNvPr>
          <p:cNvSpPr>
            <a:spLocks noGrp="1"/>
          </p:cNvSpPr>
          <p:nvPr>
            <p:ph type="sldNum" sz="quarter" idx="5"/>
          </p:nvPr>
        </p:nvSpPr>
        <p:spPr/>
        <p:txBody>
          <a:bodyPr/>
          <a:lstStyle/>
          <a:p>
            <a:fld id="{DC3B7312-A7E7-034D-8D8E-CA8160B1381D}" type="slidenum">
              <a:rPr lang="en-US" smtClean="0"/>
              <a:t>11</a:t>
            </a:fld>
            <a:endParaRPr lang="en-US"/>
          </a:p>
        </p:txBody>
      </p:sp>
    </p:spTree>
    <p:extLst>
      <p:ext uri="{BB962C8B-B14F-4D97-AF65-F5344CB8AC3E}">
        <p14:creationId xmlns:p14="http://schemas.microsoft.com/office/powerpoint/2010/main" val="11308050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0" indent="-298450" algn="l" rtl="0">
              <a:lnSpc>
                <a:spcPct val="100000"/>
              </a:lnSpc>
              <a:spcBef>
                <a:spcPts val="0"/>
              </a:spcBef>
              <a:spcAft>
                <a:spcPts val="0"/>
              </a:spcAft>
              <a:buSzPts val="1100"/>
              <a:buFont typeface="Exo Medium"/>
              <a:buChar char="●"/>
            </a:pPr>
            <a:r>
              <a:rPr lang="en-NZ" sz="1200" dirty="0">
                <a:latin typeface="Exo Medium"/>
                <a:ea typeface="Exo Medium"/>
                <a:cs typeface="Exo Medium"/>
                <a:sym typeface="Exo Medium"/>
              </a:rPr>
              <a:t>Watch Gavin’s video with your class/ group. The discussion points are on the following slide. </a:t>
            </a:r>
          </a:p>
        </p:txBody>
      </p:sp>
      <p:sp>
        <p:nvSpPr>
          <p:cNvPr id="4" name="Slide Number Placeholder 3"/>
          <p:cNvSpPr>
            <a:spLocks noGrp="1"/>
          </p:cNvSpPr>
          <p:nvPr>
            <p:ph type="sldNum" sz="quarter" idx="5"/>
          </p:nvPr>
        </p:nvSpPr>
        <p:spPr/>
        <p:txBody>
          <a:bodyPr/>
          <a:lstStyle/>
          <a:p>
            <a:fld id="{DC3B7312-A7E7-034D-8D8E-CA8160B1381D}" type="slidenum">
              <a:rPr lang="en-US" smtClean="0"/>
              <a:t>12</a:t>
            </a:fld>
            <a:endParaRPr lang="en-US"/>
          </a:p>
        </p:txBody>
      </p:sp>
    </p:spTree>
    <p:extLst>
      <p:ext uri="{BB962C8B-B14F-4D97-AF65-F5344CB8AC3E}">
        <p14:creationId xmlns:p14="http://schemas.microsoft.com/office/powerpoint/2010/main" val="33262158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18619E-F154-011B-4873-7FC0F75CFE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F7F087-8E79-E025-1155-78B577F2C1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2605E9-2790-B847-73F9-AC8CB2F3F441}"/>
              </a:ext>
            </a:extLst>
          </p:cNvPr>
          <p:cNvSpPr>
            <a:spLocks noGrp="1"/>
          </p:cNvSpPr>
          <p:nvPr>
            <p:ph type="body" idx="1"/>
          </p:nvPr>
        </p:nvSpPr>
        <p:spPr>
          <a:xfrm>
            <a:off x="685800" y="4400550"/>
            <a:ext cx="4648200" cy="3600450"/>
          </a:xfrm>
        </p:spPr>
        <p:txBody>
          <a:bodyPr/>
          <a:lstStyle/>
          <a:p>
            <a:pPr marL="0" lvl="0" indent="0" algn="l" rtl="0">
              <a:spcBef>
                <a:spcPts val="0"/>
              </a:spcBef>
              <a:spcAft>
                <a:spcPts val="0"/>
              </a:spcAft>
              <a:buNone/>
            </a:pPr>
            <a:r>
              <a:rPr lang="en-NZ" sz="1050" dirty="0"/>
              <a:t>Suggested Discussion Prompts: </a:t>
            </a:r>
          </a:p>
          <a:p>
            <a:pPr marL="457200" lvl="0" indent="-317500" algn="l" rtl="0">
              <a:spcBef>
                <a:spcPts val="0"/>
              </a:spcBef>
              <a:spcAft>
                <a:spcPts val="0"/>
              </a:spcAft>
              <a:buClr>
                <a:schemeClr val="dk1"/>
              </a:buClr>
              <a:buSzPts val="1400"/>
              <a:buFont typeface="Arial" panose="020B0604020202020204" pitchFamily="34" charset="0"/>
              <a:buChar char="•"/>
            </a:pPr>
            <a:r>
              <a:rPr lang="en-NZ" sz="1050" dirty="0"/>
              <a:t>Gavin was just doing his job and was verbally and physically attacked for no real “reason” other than prejudice and hate. They felt that Gavin wasn’t an equal to them, in terms of deserving respect,  they discriminated against him because of his disability, their prejudice meant that Gavin was dehumanised in their eyes, they didn’t like that he stood up to them and asked them to stop calling him names. </a:t>
            </a:r>
          </a:p>
          <a:p>
            <a:pPr marL="457200" lvl="0" indent="-317500" algn="l" rtl="0">
              <a:spcBef>
                <a:spcPts val="0"/>
              </a:spcBef>
              <a:spcAft>
                <a:spcPts val="0"/>
              </a:spcAft>
              <a:buSzPts val="1400"/>
              <a:buFont typeface="Arial" panose="020B0604020202020204" pitchFamily="34" charset="0"/>
              <a:buChar char="•"/>
            </a:pPr>
            <a:r>
              <a:rPr lang="en-NZ" sz="1050" dirty="0"/>
              <a:t>People feel intimidated by groups and unable to stand up to them, as they fear for their own safety. Others may also have thought that Gavin “wasn’t worth worrying about”, due to their own prejudice. </a:t>
            </a:r>
          </a:p>
          <a:p>
            <a:pPr marL="457200" lvl="0" indent="-317500" algn="l" rtl="0">
              <a:spcBef>
                <a:spcPts val="0"/>
              </a:spcBef>
              <a:spcAft>
                <a:spcPts val="0"/>
              </a:spcAft>
              <a:buSzPts val="1400"/>
              <a:buFont typeface="Arial" panose="020B0604020202020204" pitchFamily="34" charset="0"/>
              <a:buChar char="•"/>
            </a:pPr>
            <a:r>
              <a:rPr lang="en-NZ" sz="1050" dirty="0"/>
              <a:t>As well as physical pain, Gavin may have felt angry, anxious, scared to go back to work, vulnerable, lonely, confused as to why he was attacked.</a:t>
            </a:r>
          </a:p>
          <a:p>
            <a:pPr marL="457200" lvl="0" indent="-317500" algn="l" rtl="0">
              <a:spcBef>
                <a:spcPts val="0"/>
              </a:spcBef>
              <a:spcAft>
                <a:spcPts val="0"/>
              </a:spcAft>
              <a:buSzPts val="1400"/>
              <a:buFont typeface="Arial" panose="020B0604020202020204" pitchFamily="34" charset="0"/>
              <a:buChar char="•"/>
            </a:pPr>
            <a:r>
              <a:rPr lang="en-NZ" sz="1050" dirty="0"/>
              <a:t>If the children are unable/ do not want to discuss personal experiences, perhaps think about examples from the media (racial abuse of footballers - </a:t>
            </a:r>
            <a:r>
              <a:rPr lang="en-NZ" sz="1050" dirty="0" err="1"/>
              <a:t>Semenyo</a:t>
            </a:r>
            <a:r>
              <a:rPr lang="en-NZ" sz="1050" dirty="0"/>
              <a:t> at Anfield, John Davidson’s experience of living with </a:t>
            </a:r>
            <a:r>
              <a:rPr lang="en-NZ" sz="1050" dirty="0" err="1"/>
              <a:t>Tourettes</a:t>
            </a:r>
            <a:r>
              <a:rPr lang="en-NZ" sz="1050" dirty="0"/>
              <a:t>)</a:t>
            </a:r>
          </a:p>
          <a:p>
            <a:pPr marL="457200" lvl="0" indent="-317500" algn="l" rtl="0">
              <a:spcBef>
                <a:spcPts val="0"/>
              </a:spcBef>
              <a:spcAft>
                <a:spcPts val="0"/>
              </a:spcAft>
              <a:buSzPts val="1400"/>
              <a:buFont typeface="Arial" panose="020B0604020202020204" pitchFamily="34" charset="0"/>
              <a:buChar char="•"/>
            </a:pPr>
            <a:r>
              <a:rPr lang="en-NZ" sz="1050" dirty="0"/>
              <a:t>Report it! Tell a trusted adult, report emergencies to the Police (999), report non emergencies to the police (101) or online via True Vision: </a:t>
            </a:r>
            <a:r>
              <a:rPr lang="en-NZ" sz="1050" u="sng" dirty="0">
                <a:solidFill>
                  <a:schemeClr val="hlink"/>
                </a:solidFill>
                <a:hlinkClick r:id="rId3"/>
              </a:rPr>
              <a:t>https://www.report-it.org.uk/your_police_force</a:t>
            </a:r>
            <a:r>
              <a:rPr lang="en-NZ" sz="1050" dirty="0"/>
              <a:t> It’s important to report smaller incidents, as these attitudes and patterns of behaviour can lead to hate crimes and more inflammatory incidences. </a:t>
            </a:r>
          </a:p>
          <a:p>
            <a:pPr marL="457200" lvl="0" indent="-317500" algn="l" rtl="0">
              <a:spcBef>
                <a:spcPts val="0"/>
              </a:spcBef>
              <a:spcAft>
                <a:spcPts val="0"/>
              </a:spcAft>
              <a:buSzPts val="1400"/>
              <a:buFont typeface="Arial" panose="020B0604020202020204" pitchFamily="34" charset="0"/>
              <a:buChar char="•"/>
            </a:pPr>
            <a:r>
              <a:rPr lang="en-NZ" sz="1050" dirty="0"/>
              <a:t>People intervening to help Gavin before it escalated, the perpetrators having been educated to realise that all humans deserve respect and kindness, society being more respectful in general and recognising the needs and rights of the learning disabled community. </a:t>
            </a:r>
          </a:p>
        </p:txBody>
      </p:sp>
      <p:sp>
        <p:nvSpPr>
          <p:cNvPr id="4" name="Slide Number Placeholder 3">
            <a:extLst>
              <a:ext uri="{FF2B5EF4-FFF2-40B4-BE49-F238E27FC236}">
                <a16:creationId xmlns:a16="http://schemas.microsoft.com/office/drawing/2014/main" id="{848B58F3-9864-A4BA-B7AF-A15688554876}"/>
              </a:ext>
            </a:extLst>
          </p:cNvPr>
          <p:cNvSpPr>
            <a:spLocks noGrp="1"/>
          </p:cNvSpPr>
          <p:nvPr>
            <p:ph type="sldNum" sz="quarter" idx="5"/>
          </p:nvPr>
        </p:nvSpPr>
        <p:spPr/>
        <p:txBody>
          <a:bodyPr/>
          <a:lstStyle/>
          <a:p>
            <a:fld id="{DC3B7312-A7E7-034D-8D8E-CA8160B1381D}" type="slidenum">
              <a:rPr lang="en-US" smtClean="0"/>
              <a:t>13</a:t>
            </a:fld>
            <a:endParaRPr lang="en-US"/>
          </a:p>
        </p:txBody>
      </p:sp>
    </p:spTree>
    <p:extLst>
      <p:ext uri="{BB962C8B-B14F-4D97-AF65-F5344CB8AC3E}">
        <p14:creationId xmlns:p14="http://schemas.microsoft.com/office/powerpoint/2010/main" val="24471175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763C96-C02E-3048-10B8-EA64D216A4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7116B7-F827-2848-1A95-84DF4C1DE7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7A2DB3-2302-3FFF-C9AB-71D2D591CBA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955F2DC-FA05-5DD4-A747-1E9FA9435C48}"/>
              </a:ext>
            </a:extLst>
          </p:cNvPr>
          <p:cNvSpPr>
            <a:spLocks noGrp="1"/>
          </p:cNvSpPr>
          <p:nvPr>
            <p:ph type="sldNum" sz="quarter" idx="5"/>
          </p:nvPr>
        </p:nvSpPr>
        <p:spPr/>
        <p:txBody>
          <a:bodyPr/>
          <a:lstStyle/>
          <a:p>
            <a:fld id="{DC3B7312-A7E7-034D-8D8E-CA8160B1381D}" type="slidenum">
              <a:rPr lang="en-US" smtClean="0"/>
              <a:t>14</a:t>
            </a:fld>
            <a:endParaRPr lang="en-US"/>
          </a:p>
        </p:txBody>
      </p:sp>
    </p:spTree>
    <p:extLst>
      <p:ext uri="{BB962C8B-B14F-4D97-AF65-F5344CB8AC3E}">
        <p14:creationId xmlns:p14="http://schemas.microsoft.com/office/powerpoint/2010/main" val="12418899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0" indent="-298450" algn="l" rtl="0">
              <a:lnSpc>
                <a:spcPct val="100000"/>
              </a:lnSpc>
              <a:spcBef>
                <a:spcPts val="0"/>
              </a:spcBef>
              <a:spcAft>
                <a:spcPts val="0"/>
              </a:spcAft>
              <a:buClr>
                <a:schemeClr val="dk1"/>
              </a:buClr>
              <a:buSzPts val="1100"/>
              <a:buFont typeface="Exo Medium"/>
              <a:buChar char="●"/>
            </a:pPr>
            <a:r>
              <a:rPr lang="en-NZ" sz="1200" dirty="0">
                <a:latin typeface="Exo Medium"/>
                <a:ea typeface="Exo Medium"/>
                <a:cs typeface="Exo Medium"/>
                <a:sym typeface="Exo Medium"/>
              </a:rPr>
              <a:t>Watch the video with your Class/ group. The discussion points are on the next slide. </a:t>
            </a:r>
          </a:p>
          <a:p>
            <a:pPr marL="0" lvl="0" indent="0" algn="l" rtl="0">
              <a:lnSpc>
                <a:spcPct val="100000"/>
              </a:lnSpc>
              <a:spcBef>
                <a:spcPts val="1200"/>
              </a:spcBef>
              <a:spcAft>
                <a:spcPts val="0"/>
              </a:spcAft>
              <a:buSzPts val="1400"/>
              <a:buNone/>
            </a:pPr>
            <a:endParaRPr lang="en-NZ" sz="1200" dirty="0">
              <a:latin typeface="Exo Medium"/>
              <a:ea typeface="Exo Medium"/>
              <a:cs typeface="Exo Medium"/>
              <a:sym typeface="Exo Medium"/>
            </a:endParaRPr>
          </a:p>
        </p:txBody>
      </p:sp>
      <p:sp>
        <p:nvSpPr>
          <p:cNvPr id="4" name="Slide Number Placeholder 3"/>
          <p:cNvSpPr>
            <a:spLocks noGrp="1"/>
          </p:cNvSpPr>
          <p:nvPr>
            <p:ph type="sldNum" sz="quarter" idx="5"/>
          </p:nvPr>
        </p:nvSpPr>
        <p:spPr/>
        <p:txBody>
          <a:bodyPr/>
          <a:lstStyle/>
          <a:p>
            <a:fld id="{DC3B7312-A7E7-034D-8D8E-CA8160B1381D}" type="slidenum">
              <a:rPr lang="en-US" smtClean="0"/>
              <a:t>15</a:t>
            </a:fld>
            <a:endParaRPr lang="en-US"/>
          </a:p>
        </p:txBody>
      </p:sp>
    </p:spTree>
    <p:extLst>
      <p:ext uri="{BB962C8B-B14F-4D97-AF65-F5344CB8AC3E}">
        <p14:creationId xmlns:p14="http://schemas.microsoft.com/office/powerpoint/2010/main" val="27109044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2332D-DDFC-8791-5815-61E1E9FA50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9B9C44-A9A0-4DA4-6E0F-A57839B3ED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EDE17A-A2EF-F57B-314A-C3CF01EB2DC6}"/>
              </a:ext>
            </a:extLst>
          </p:cNvPr>
          <p:cNvSpPr>
            <a:spLocks noGrp="1"/>
          </p:cNvSpPr>
          <p:nvPr>
            <p:ph type="body" idx="1"/>
          </p:nvPr>
        </p:nvSpPr>
        <p:spPr>
          <a:xfrm>
            <a:off x="685800" y="4400550"/>
            <a:ext cx="4648200" cy="3600450"/>
          </a:xfrm>
        </p:spPr>
        <p:txBody>
          <a:bodyPr/>
          <a:lstStyle/>
          <a:p>
            <a:pPr marL="0" lvl="0" indent="0" algn="l" rtl="0">
              <a:spcBef>
                <a:spcPts val="0"/>
              </a:spcBef>
              <a:spcAft>
                <a:spcPts val="0"/>
              </a:spcAft>
              <a:buNone/>
            </a:pPr>
            <a:r>
              <a:rPr lang="en-NZ" sz="1050" dirty="0"/>
              <a:t>Ask the question first, to see whether the children know what hate crime is, or if they have an understanding of how things may develop from a prejudicial attitude to a criminal offence. By stopping the attitude in the first place, we seek to stop the hate incidents and crimes. </a:t>
            </a:r>
          </a:p>
          <a:p>
            <a:pPr marL="0" lvl="0" indent="0" algn="l" rtl="0">
              <a:spcBef>
                <a:spcPts val="0"/>
              </a:spcBef>
              <a:spcAft>
                <a:spcPts val="0"/>
              </a:spcAft>
              <a:buNone/>
            </a:pPr>
            <a:endParaRPr lang="en-NZ" sz="1050" dirty="0"/>
          </a:p>
        </p:txBody>
      </p:sp>
      <p:sp>
        <p:nvSpPr>
          <p:cNvPr id="4" name="Slide Number Placeholder 3">
            <a:extLst>
              <a:ext uri="{FF2B5EF4-FFF2-40B4-BE49-F238E27FC236}">
                <a16:creationId xmlns:a16="http://schemas.microsoft.com/office/drawing/2014/main" id="{71AB8736-5F57-82C7-E112-C35B74F536F8}"/>
              </a:ext>
            </a:extLst>
          </p:cNvPr>
          <p:cNvSpPr>
            <a:spLocks noGrp="1"/>
          </p:cNvSpPr>
          <p:nvPr>
            <p:ph type="sldNum" sz="quarter" idx="5"/>
          </p:nvPr>
        </p:nvSpPr>
        <p:spPr/>
        <p:txBody>
          <a:bodyPr/>
          <a:lstStyle/>
          <a:p>
            <a:fld id="{DC3B7312-A7E7-034D-8D8E-CA8160B1381D}" type="slidenum">
              <a:rPr lang="en-US" smtClean="0"/>
              <a:t>16</a:t>
            </a:fld>
            <a:endParaRPr lang="en-US"/>
          </a:p>
        </p:txBody>
      </p:sp>
    </p:spTree>
    <p:extLst>
      <p:ext uri="{BB962C8B-B14F-4D97-AF65-F5344CB8AC3E}">
        <p14:creationId xmlns:p14="http://schemas.microsoft.com/office/powerpoint/2010/main" val="26403614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5A7171-6E89-CB4E-15ED-043A490DF6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118F09-BB82-740E-3719-4A57AF04AF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36249D-FFCE-7E2C-6A9F-0B9FCBCA6170}"/>
              </a:ext>
            </a:extLst>
          </p:cNvPr>
          <p:cNvSpPr>
            <a:spLocks noGrp="1"/>
          </p:cNvSpPr>
          <p:nvPr>
            <p:ph type="body" idx="1"/>
          </p:nvPr>
        </p:nvSpPr>
        <p:spPr>
          <a:xfrm>
            <a:off x="685800" y="4400550"/>
            <a:ext cx="4648200" cy="3600450"/>
          </a:xfrm>
        </p:spPr>
        <p:txBody>
          <a:bodyPr/>
          <a:lstStyle/>
          <a:p>
            <a:pPr marL="0" lvl="0" indent="0" algn="l" rtl="0">
              <a:spcBef>
                <a:spcPts val="0"/>
              </a:spcBef>
              <a:spcAft>
                <a:spcPts val="0"/>
              </a:spcAft>
              <a:buNone/>
            </a:pPr>
            <a:r>
              <a:rPr lang="en-NZ" sz="1050" dirty="0"/>
              <a:t>Ask the question first, to see whether the children know what hate crime is, or if they have an understanding of how things may develop from a prejudicial attitude to a criminal offence. By stopping the attitude in the first place, we seek to stop the hate incidents and crimes. </a:t>
            </a:r>
          </a:p>
        </p:txBody>
      </p:sp>
      <p:sp>
        <p:nvSpPr>
          <p:cNvPr id="4" name="Slide Number Placeholder 3">
            <a:extLst>
              <a:ext uri="{FF2B5EF4-FFF2-40B4-BE49-F238E27FC236}">
                <a16:creationId xmlns:a16="http://schemas.microsoft.com/office/drawing/2014/main" id="{60FBBC85-B9DE-A433-C4E3-907A913F87E5}"/>
              </a:ext>
            </a:extLst>
          </p:cNvPr>
          <p:cNvSpPr>
            <a:spLocks noGrp="1"/>
          </p:cNvSpPr>
          <p:nvPr>
            <p:ph type="sldNum" sz="quarter" idx="5"/>
          </p:nvPr>
        </p:nvSpPr>
        <p:spPr/>
        <p:txBody>
          <a:bodyPr/>
          <a:lstStyle/>
          <a:p>
            <a:fld id="{DC3B7312-A7E7-034D-8D8E-CA8160B1381D}" type="slidenum">
              <a:rPr lang="en-US" smtClean="0"/>
              <a:t>17</a:t>
            </a:fld>
            <a:endParaRPr lang="en-US"/>
          </a:p>
        </p:txBody>
      </p:sp>
    </p:spTree>
    <p:extLst>
      <p:ext uri="{BB962C8B-B14F-4D97-AF65-F5344CB8AC3E}">
        <p14:creationId xmlns:p14="http://schemas.microsoft.com/office/powerpoint/2010/main" val="1858752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F04D3-1B76-5135-3413-01A2B6A384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1BA833-A87E-7015-BDA8-DA2AA1DCE8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39C329-0623-F010-18E5-1DCA48FA8F75}"/>
              </a:ext>
            </a:extLst>
          </p:cNvPr>
          <p:cNvSpPr>
            <a:spLocks noGrp="1"/>
          </p:cNvSpPr>
          <p:nvPr>
            <p:ph type="body" idx="1"/>
          </p:nvPr>
        </p:nvSpPr>
        <p:spPr>
          <a:xfrm>
            <a:off x="685800" y="4400550"/>
            <a:ext cx="4648200" cy="3600450"/>
          </a:xfrm>
        </p:spPr>
        <p:txBody>
          <a:bodyPr/>
          <a:lstStyle/>
          <a:p>
            <a:pPr marL="0" lvl="0" indent="0" algn="l" rtl="0">
              <a:spcBef>
                <a:spcPts val="0"/>
              </a:spcBef>
              <a:spcAft>
                <a:spcPts val="0"/>
              </a:spcAft>
              <a:buNone/>
            </a:pPr>
            <a:r>
              <a:rPr lang="en-NZ" sz="1050" dirty="0"/>
              <a:t>Ask the question first, to see whether the children know what hate crime is, or if they have an understanding of how things may develop from a prejudicial attitude to a criminal offence. By stopping the attitude in the first place, we seek to stop the hate incidents and crimes. </a:t>
            </a:r>
          </a:p>
          <a:p>
            <a:pPr marL="0" lvl="0" indent="0" algn="l" rtl="0">
              <a:spcBef>
                <a:spcPts val="0"/>
              </a:spcBef>
              <a:spcAft>
                <a:spcPts val="0"/>
              </a:spcAft>
              <a:buNone/>
            </a:pPr>
            <a:endParaRPr lang="en-NZ" sz="105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Z" sz="1050" dirty="0"/>
              <a:t>Fear of the consequences (what if things get worse, what if people don’t believe me), they might not realise that it’s a hate incident and should be reported (some of our Electric Umbrella members reported having abuse shouted at them regularly, but they didn’t think it was something that anyone would take as seriously as other forms of discrimination), they may be unable to report it (what if someone is pre-verbal or has different ways of communicating, what if they don’t have access to a phone/ computer?). </a:t>
            </a:r>
          </a:p>
          <a:p>
            <a:pPr marL="0" lvl="0" indent="0" algn="l" rtl="0">
              <a:spcBef>
                <a:spcPts val="0"/>
              </a:spcBef>
              <a:spcAft>
                <a:spcPts val="0"/>
              </a:spcAft>
              <a:buNone/>
            </a:pPr>
            <a:endParaRPr lang="en-NZ" sz="1050" dirty="0"/>
          </a:p>
        </p:txBody>
      </p:sp>
      <p:sp>
        <p:nvSpPr>
          <p:cNvPr id="4" name="Slide Number Placeholder 3">
            <a:extLst>
              <a:ext uri="{FF2B5EF4-FFF2-40B4-BE49-F238E27FC236}">
                <a16:creationId xmlns:a16="http://schemas.microsoft.com/office/drawing/2014/main" id="{E7DA5590-345F-13AD-8D1E-A16DC49AC72E}"/>
              </a:ext>
            </a:extLst>
          </p:cNvPr>
          <p:cNvSpPr>
            <a:spLocks noGrp="1"/>
          </p:cNvSpPr>
          <p:nvPr>
            <p:ph type="sldNum" sz="quarter" idx="5"/>
          </p:nvPr>
        </p:nvSpPr>
        <p:spPr/>
        <p:txBody>
          <a:bodyPr/>
          <a:lstStyle/>
          <a:p>
            <a:fld id="{DC3B7312-A7E7-034D-8D8E-CA8160B1381D}" type="slidenum">
              <a:rPr lang="en-US" smtClean="0"/>
              <a:t>18</a:t>
            </a:fld>
            <a:endParaRPr lang="en-US"/>
          </a:p>
        </p:txBody>
      </p:sp>
    </p:spTree>
    <p:extLst>
      <p:ext uri="{BB962C8B-B14F-4D97-AF65-F5344CB8AC3E}">
        <p14:creationId xmlns:p14="http://schemas.microsoft.com/office/powerpoint/2010/main" val="10233249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B3BB56-4A5F-844D-FCC2-F0E712FD92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55751F-7E41-3ED1-7A4F-D8819DCBBC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7D7B6F-3E57-23B4-2232-2A351476DCE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BA46E0B-C8C0-D838-AC8C-F0841B27C776}"/>
              </a:ext>
            </a:extLst>
          </p:cNvPr>
          <p:cNvSpPr>
            <a:spLocks noGrp="1"/>
          </p:cNvSpPr>
          <p:nvPr>
            <p:ph type="sldNum" sz="quarter" idx="5"/>
          </p:nvPr>
        </p:nvSpPr>
        <p:spPr/>
        <p:txBody>
          <a:bodyPr/>
          <a:lstStyle/>
          <a:p>
            <a:fld id="{DC3B7312-A7E7-034D-8D8E-CA8160B1381D}" type="slidenum">
              <a:rPr lang="en-US" smtClean="0"/>
              <a:t>19</a:t>
            </a:fld>
            <a:endParaRPr lang="en-US"/>
          </a:p>
        </p:txBody>
      </p:sp>
    </p:spTree>
    <p:extLst>
      <p:ext uri="{BB962C8B-B14F-4D97-AF65-F5344CB8AC3E}">
        <p14:creationId xmlns:p14="http://schemas.microsoft.com/office/powerpoint/2010/main" val="614718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3B7312-A7E7-034D-8D8E-CA8160B1381D}" type="slidenum">
              <a:rPr lang="en-US" smtClean="0"/>
              <a:t>2</a:t>
            </a:fld>
            <a:endParaRPr lang="en-US"/>
          </a:p>
        </p:txBody>
      </p:sp>
    </p:spTree>
    <p:extLst>
      <p:ext uri="{BB962C8B-B14F-4D97-AF65-F5344CB8AC3E}">
        <p14:creationId xmlns:p14="http://schemas.microsoft.com/office/powerpoint/2010/main" val="2587107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0A73F7-E267-6032-22E3-76DB5882ED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DF5E93-537F-506E-D87C-25159DA6A4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FC7AE7-AF2A-775C-B083-72F67DF682D0}"/>
              </a:ext>
            </a:extLst>
          </p:cNvPr>
          <p:cNvSpPr>
            <a:spLocks noGrp="1"/>
          </p:cNvSpPr>
          <p:nvPr>
            <p:ph type="body" idx="1"/>
          </p:nvPr>
        </p:nvSpPr>
        <p:spPr>
          <a:xfrm>
            <a:off x="685800" y="4400550"/>
            <a:ext cx="4648200" cy="3600450"/>
          </a:xfrm>
        </p:spPr>
        <p:txBody>
          <a:bodyPr/>
          <a:lstStyle/>
          <a:p>
            <a:pPr marL="0" lvl="0" indent="0" algn="l" rtl="0">
              <a:lnSpc>
                <a:spcPct val="100000"/>
              </a:lnSpc>
              <a:spcBef>
                <a:spcPts val="1200"/>
              </a:spcBef>
              <a:spcAft>
                <a:spcPts val="0"/>
              </a:spcAft>
              <a:buSzPts val="1400"/>
              <a:buNone/>
            </a:pPr>
            <a:r>
              <a:rPr lang="en-NZ" sz="1050" dirty="0">
                <a:latin typeface="Exo Medium"/>
                <a:ea typeface="Exo Medium"/>
                <a:cs typeface="Exo Medium"/>
                <a:sym typeface="Exo Medium"/>
              </a:rPr>
              <a:t>Extended Discussion Prompts: </a:t>
            </a:r>
          </a:p>
          <a:p>
            <a:pPr marL="457200" lvl="0" indent="-298450" algn="l" rtl="0">
              <a:lnSpc>
                <a:spcPct val="100000"/>
              </a:lnSpc>
              <a:spcBef>
                <a:spcPts val="1200"/>
              </a:spcBef>
              <a:spcAft>
                <a:spcPts val="0"/>
              </a:spcAft>
              <a:buSzPts val="1100"/>
              <a:buFont typeface="Exo Medium"/>
              <a:buChar char="●"/>
            </a:pPr>
            <a:r>
              <a:rPr lang="en-NZ" sz="1050" dirty="0">
                <a:latin typeface="Exo Medium"/>
                <a:ea typeface="Exo Medium"/>
                <a:cs typeface="Exo Medium"/>
                <a:sym typeface="Exo Medium"/>
              </a:rPr>
              <a:t>What would you do if you heard discriminatory language being used in your school/ friendship group/ family? </a:t>
            </a:r>
          </a:p>
          <a:p>
            <a:pPr marL="457200" lvl="0" indent="-298450" algn="l" rtl="0">
              <a:lnSpc>
                <a:spcPct val="100000"/>
              </a:lnSpc>
              <a:spcBef>
                <a:spcPts val="0"/>
              </a:spcBef>
              <a:spcAft>
                <a:spcPts val="0"/>
              </a:spcAft>
              <a:buSzPts val="1100"/>
              <a:buFont typeface="Exo Medium"/>
              <a:buChar char="●"/>
            </a:pPr>
            <a:r>
              <a:rPr lang="en-NZ" sz="1050" dirty="0">
                <a:latin typeface="Exo Medium"/>
                <a:ea typeface="Exo Medium"/>
                <a:cs typeface="Exo Medium"/>
                <a:sym typeface="Exo Medium"/>
              </a:rPr>
              <a:t>Is it easy to be inclusive?</a:t>
            </a:r>
          </a:p>
          <a:p>
            <a:pPr marL="457200" lvl="0" indent="-298450" algn="l" rtl="0">
              <a:lnSpc>
                <a:spcPct val="100000"/>
              </a:lnSpc>
              <a:spcBef>
                <a:spcPts val="0"/>
              </a:spcBef>
              <a:spcAft>
                <a:spcPts val="0"/>
              </a:spcAft>
              <a:buSzPts val="1100"/>
              <a:buFont typeface="Exo Medium"/>
              <a:buChar char="●"/>
            </a:pPr>
            <a:r>
              <a:rPr lang="en-NZ" sz="1050" dirty="0">
                <a:latin typeface="Exo Medium"/>
                <a:ea typeface="Exo Medium"/>
                <a:cs typeface="Exo Medium"/>
                <a:sym typeface="Exo Medium"/>
              </a:rPr>
              <a:t>Is it worth it to be inclusive?</a:t>
            </a:r>
          </a:p>
          <a:p>
            <a:pPr marL="457200" lvl="0" indent="-298450" algn="l" rtl="0">
              <a:lnSpc>
                <a:spcPct val="100000"/>
              </a:lnSpc>
              <a:spcBef>
                <a:spcPts val="0"/>
              </a:spcBef>
              <a:spcAft>
                <a:spcPts val="0"/>
              </a:spcAft>
              <a:buSzPts val="1100"/>
              <a:buFont typeface="Exo Medium"/>
              <a:buChar char="●"/>
            </a:pPr>
            <a:r>
              <a:rPr lang="en-NZ" sz="1050" dirty="0">
                <a:latin typeface="Exo Medium"/>
                <a:ea typeface="Exo Medium"/>
                <a:cs typeface="Exo Medium"/>
                <a:sym typeface="Exo Medium"/>
              </a:rPr>
              <a:t>What do you think the qualities of a “good leader” are?</a:t>
            </a:r>
          </a:p>
        </p:txBody>
      </p:sp>
      <p:sp>
        <p:nvSpPr>
          <p:cNvPr id="4" name="Slide Number Placeholder 3">
            <a:extLst>
              <a:ext uri="{FF2B5EF4-FFF2-40B4-BE49-F238E27FC236}">
                <a16:creationId xmlns:a16="http://schemas.microsoft.com/office/drawing/2014/main" id="{32B6FC62-A98A-4C51-FF29-39441559C669}"/>
              </a:ext>
            </a:extLst>
          </p:cNvPr>
          <p:cNvSpPr>
            <a:spLocks noGrp="1"/>
          </p:cNvSpPr>
          <p:nvPr>
            <p:ph type="sldNum" sz="quarter" idx="5"/>
          </p:nvPr>
        </p:nvSpPr>
        <p:spPr/>
        <p:txBody>
          <a:bodyPr/>
          <a:lstStyle/>
          <a:p>
            <a:fld id="{DC3B7312-A7E7-034D-8D8E-CA8160B1381D}" type="slidenum">
              <a:rPr lang="en-US" smtClean="0"/>
              <a:t>20</a:t>
            </a:fld>
            <a:endParaRPr lang="en-US"/>
          </a:p>
        </p:txBody>
      </p:sp>
    </p:spTree>
    <p:extLst>
      <p:ext uri="{BB962C8B-B14F-4D97-AF65-F5344CB8AC3E}">
        <p14:creationId xmlns:p14="http://schemas.microsoft.com/office/powerpoint/2010/main" val="18294042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5D7835-705D-80FE-84DD-0A4A7A752D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402C6F-9DA2-860D-C031-42765F76DE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125966-F9B4-51E8-1ABF-85437E17C380}"/>
              </a:ext>
            </a:extLst>
          </p:cNvPr>
          <p:cNvSpPr>
            <a:spLocks noGrp="1"/>
          </p:cNvSpPr>
          <p:nvPr>
            <p:ph type="body" idx="1"/>
          </p:nvPr>
        </p:nvSpPr>
        <p:spPr>
          <a:xfrm>
            <a:off x="685800" y="4400550"/>
            <a:ext cx="4648200" cy="3600450"/>
          </a:xfrm>
        </p:spPr>
        <p:txBody>
          <a:bodyPr/>
          <a:lstStyle/>
          <a:p>
            <a:pPr marL="0" lvl="0" indent="0" algn="l" rtl="0">
              <a:lnSpc>
                <a:spcPct val="100000"/>
              </a:lnSpc>
              <a:spcBef>
                <a:spcPts val="0"/>
              </a:spcBef>
              <a:spcAft>
                <a:spcPts val="0"/>
              </a:spcAft>
              <a:buSzPts val="1400"/>
              <a:buNone/>
            </a:pPr>
            <a:r>
              <a:rPr lang="en-NZ" sz="1050" dirty="0"/>
              <a:t>Discuss the 5 points on this slide. Think about your own school community and ask the children how they may put these points into practice. Who should they go to in school to voice any concerns? How are they going to educate themselves individually about diversity? What will the school do? Can you create a pledge/ plan for your school going forward? What about in the wider community - can the children bring some of these discussions into their own homes? It isn’t easy to do, but by everyone taking small steps and eradicating hate, we may get there!  </a:t>
            </a:r>
          </a:p>
        </p:txBody>
      </p:sp>
      <p:sp>
        <p:nvSpPr>
          <p:cNvPr id="4" name="Slide Number Placeholder 3">
            <a:extLst>
              <a:ext uri="{FF2B5EF4-FFF2-40B4-BE49-F238E27FC236}">
                <a16:creationId xmlns:a16="http://schemas.microsoft.com/office/drawing/2014/main" id="{2C2ACD25-E14F-51A7-04F3-258E1449DC3E}"/>
              </a:ext>
            </a:extLst>
          </p:cNvPr>
          <p:cNvSpPr>
            <a:spLocks noGrp="1"/>
          </p:cNvSpPr>
          <p:nvPr>
            <p:ph type="sldNum" sz="quarter" idx="5"/>
          </p:nvPr>
        </p:nvSpPr>
        <p:spPr/>
        <p:txBody>
          <a:bodyPr/>
          <a:lstStyle/>
          <a:p>
            <a:fld id="{DC3B7312-A7E7-034D-8D8E-CA8160B1381D}" type="slidenum">
              <a:rPr lang="en-US" smtClean="0"/>
              <a:t>21</a:t>
            </a:fld>
            <a:endParaRPr lang="en-US"/>
          </a:p>
        </p:txBody>
      </p:sp>
    </p:spTree>
    <p:extLst>
      <p:ext uri="{BB962C8B-B14F-4D97-AF65-F5344CB8AC3E}">
        <p14:creationId xmlns:p14="http://schemas.microsoft.com/office/powerpoint/2010/main" val="30121529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3B7312-A7E7-034D-8D8E-CA8160B1381D}" type="slidenum">
              <a:rPr lang="en-US" smtClean="0"/>
              <a:t>22</a:t>
            </a:fld>
            <a:endParaRPr lang="en-US"/>
          </a:p>
        </p:txBody>
      </p:sp>
    </p:spTree>
    <p:extLst>
      <p:ext uri="{BB962C8B-B14F-4D97-AF65-F5344CB8AC3E}">
        <p14:creationId xmlns:p14="http://schemas.microsoft.com/office/powerpoint/2010/main" val="19950423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dirty="0"/>
              <a:t>Watch the video with your class/ group. The discussion task is on the next slide. </a:t>
            </a:r>
          </a:p>
          <a:p>
            <a:endParaRPr lang="en-US" dirty="0"/>
          </a:p>
        </p:txBody>
      </p:sp>
      <p:sp>
        <p:nvSpPr>
          <p:cNvPr id="4" name="Slide Number Placeholder 3"/>
          <p:cNvSpPr>
            <a:spLocks noGrp="1"/>
          </p:cNvSpPr>
          <p:nvPr>
            <p:ph type="sldNum" sz="quarter" idx="5"/>
          </p:nvPr>
        </p:nvSpPr>
        <p:spPr/>
        <p:txBody>
          <a:bodyPr/>
          <a:lstStyle/>
          <a:p>
            <a:fld id="{DC3B7312-A7E7-034D-8D8E-CA8160B1381D}" type="slidenum">
              <a:rPr lang="en-US" smtClean="0"/>
              <a:t>3</a:t>
            </a:fld>
            <a:endParaRPr lang="en-US"/>
          </a:p>
        </p:txBody>
      </p:sp>
    </p:spTree>
    <p:extLst>
      <p:ext uri="{BB962C8B-B14F-4D97-AF65-F5344CB8AC3E}">
        <p14:creationId xmlns:p14="http://schemas.microsoft.com/office/powerpoint/2010/main" val="2453973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4648200" cy="3600450"/>
          </a:xfrm>
        </p:spPr>
        <p:txBody>
          <a:bodyPr/>
          <a:lstStyle/>
          <a:p>
            <a:pPr marL="0" lvl="0" indent="0" algn="l" rtl="0">
              <a:lnSpc>
                <a:spcPct val="100000"/>
              </a:lnSpc>
              <a:spcBef>
                <a:spcPts val="0"/>
              </a:spcBef>
              <a:spcAft>
                <a:spcPts val="0"/>
              </a:spcAft>
              <a:buSzPts val="1400"/>
              <a:buNone/>
            </a:pPr>
            <a:r>
              <a:rPr lang="en-NZ" sz="1050" dirty="0"/>
              <a:t>Watch the video with your class/ group and discuss the questions together. </a:t>
            </a:r>
          </a:p>
          <a:p>
            <a:pPr marL="0" lvl="0" indent="0" algn="l" rtl="0">
              <a:lnSpc>
                <a:spcPct val="100000"/>
              </a:lnSpc>
              <a:spcBef>
                <a:spcPts val="0"/>
              </a:spcBef>
              <a:spcAft>
                <a:spcPts val="0"/>
              </a:spcAft>
              <a:buSzPts val="1400"/>
              <a:buNone/>
            </a:pPr>
            <a:r>
              <a:rPr lang="en-NZ" sz="1050" dirty="0"/>
              <a:t>Suggested Discussion Prompts/ Answers:</a:t>
            </a:r>
          </a:p>
          <a:p>
            <a:pPr marL="457200" lvl="0" indent="-298450" algn="l" rtl="0">
              <a:lnSpc>
                <a:spcPct val="100000"/>
              </a:lnSpc>
              <a:spcBef>
                <a:spcPts val="0"/>
              </a:spcBef>
              <a:spcAft>
                <a:spcPts val="0"/>
              </a:spcAft>
              <a:buSzPts val="1100"/>
              <a:buFont typeface="Exo Medium"/>
              <a:buChar char="●"/>
            </a:pPr>
            <a:r>
              <a:rPr lang="en-NZ" sz="1050" dirty="0">
                <a:latin typeface="Exo Medium"/>
                <a:ea typeface="Exo Medium"/>
                <a:cs typeface="Exo Medium"/>
                <a:sym typeface="Exo Medium"/>
              </a:rPr>
              <a:t>What does Electric Umbrella use to unite people and help people express themselves? (Music - performances, instruments, songwriting, community, friendship, acceptance)</a:t>
            </a:r>
            <a:endParaRPr lang="en-NZ" sz="1050" dirty="0"/>
          </a:p>
          <a:p>
            <a:pPr marL="457200" lvl="0" indent="-298450" algn="l" rtl="0">
              <a:lnSpc>
                <a:spcPct val="100000"/>
              </a:lnSpc>
              <a:spcBef>
                <a:spcPts val="0"/>
              </a:spcBef>
              <a:spcAft>
                <a:spcPts val="0"/>
              </a:spcAft>
              <a:buSzPts val="1100"/>
              <a:buFont typeface="Exo Medium"/>
              <a:buChar char="●"/>
            </a:pPr>
            <a:r>
              <a:rPr lang="en-NZ" sz="1050" dirty="0">
                <a:latin typeface="Exo Medium"/>
                <a:ea typeface="Exo Medium"/>
                <a:cs typeface="Exo Medium"/>
                <a:sym typeface="Exo Medium"/>
              </a:rPr>
              <a:t>Why do you think it’s important for a person to feel “seen, heard and valued”? (so that they feel that they belong, to have self worth, to increase self esteem, to feel happy, included and accepted, to feel part of a community, not outside from it. How do you make society feel more inclusive if you don’t give a voice to everyone?)</a:t>
            </a:r>
            <a:endParaRPr lang="en-NZ" sz="1050" dirty="0"/>
          </a:p>
          <a:p>
            <a:pPr marL="457200" lvl="0" indent="-298450" algn="l" rtl="0">
              <a:lnSpc>
                <a:spcPct val="100000"/>
              </a:lnSpc>
              <a:spcBef>
                <a:spcPts val="0"/>
              </a:spcBef>
              <a:spcAft>
                <a:spcPts val="0"/>
              </a:spcAft>
              <a:buSzPts val="1100"/>
              <a:buFont typeface="Exo Medium"/>
              <a:buChar char="●"/>
            </a:pPr>
            <a:r>
              <a:rPr lang="en-NZ" sz="1050" dirty="0">
                <a:latin typeface="Exo Medium"/>
                <a:ea typeface="Exo Medium"/>
                <a:cs typeface="Exo Medium"/>
                <a:sym typeface="Exo Medium"/>
              </a:rPr>
              <a:t>Do you think it’s harder for some people to feel like that and, if so, why? (communication difficulties, feeling “different”, not everyone has access to the same opportunities, through socio economic circumstances, disability, geography, people assume that learning disabled people don’t have the same wants, needs and opinions as others, people can be discriminated against due to their race, culture, disability, gender identity, sexual orientation, age and so not given the same opportunities as others)</a:t>
            </a:r>
            <a:endParaRPr lang="en-NZ" sz="1050" dirty="0"/>
          </a:p>
          <a:p>
            <a:pPr marL="457200" lvl="0" indent="-298450" algn="l" rtl="0">
              <a:lnSpc>
                <a:spcPct val="100000"/>
              </a:lnSpc>
              <a:spcBef>
                <a:spcPts val="0"/>
              </a:spcBef>
              <a:spcAft>
                <a:spcPts val="0"/>
              </a:spcAft>
              <a:buSzPts val="1100"/>
              <a:buFont typeface="Exo Medium"/>
              <a:buChar char="●"/>
            </a:pPr>
            <a:r>
              <a:rPr lang="en-NZ" sz="1050" dirty="0">
                <a:latin typeface="Exo Medium"/>
                <a:ea typeface="Exo Medium"/>
                <a:cs typeface="Exo Medium"/>
                <a:sym typeface="Exo Medium"/>
              </a:rPr>
              <a:t>Tom said, “You can change the piano, not the pianist.” What do you think he means? (Finding out how to meet people’s needs and creating adapted instruments that are more accessible to everyone. Thinking about things differently and considering people as individuals, in order to make changes that could benefit lots of people. This is based on the social model of disability and equity, rather than equality. In practical terms, why not build a ramp up to a stage, instead of a staircase?)</a:t>
            </a:r>
            <a:endParaRPr lang="en-NZ" sz="1050" dirty="0"/>
          </a:p>
          <a:p>
            <a:pPr marL="457200" lvl="0" indent="-298450" algn="l" rtl="0">
              <a:lnSpc>
                <a:spcPct val="100000"/>
              </a:lnSpc>
              <a:spcBef>
                <a:spcPts val="0"/>
              </a:spcBef>
              <a:spcAft>
                <a:spcPts val="0"/>
              </a:spcAft>
              <a:buSzPts val="1100"/>
              <a:buFont typeface="Exo Medium"/>
              <a:buChar char="●"/>
            </a:pPr>
            <a:r>
              <a:rPr lang="en-NZ" sz="1050" dirty="0">
                <a:latin typeface="Exo Medium"/>
                <a:ea typeface="Exo Medium"/>
                <a:cs typeface="Exo Medium"/>
                <a:sym typeface="Exo Medium"/>
              </a:rPr>
              <a:t>Who do you think is responsible for making sure that everyone feels included in society? (Everyone. We can each make small changes to help people feel valued and part of society. It can be as simple as smiling at someone and letting them know that they are seen)</a:t>
            </a:r>
            <a:endParaRPr lang="en-NZ" sz="1050" dirty="0"/>
          </a:p>
          <a:p>
            <a:pPr marL="0" lvl="0" indent="0" algn="l" rtl="0">
              <a:lnSpc>
                <a:spcPct val="100000"/>
              </a:lnSpc>
              <a:spcBef>
                <a:spcPts val="0"/>
              </a:spcBef>
              <a:spcAft>
                <a:spcPts val="0"/>
              </a:spcAft>
              <a:buSzPts val="1400"/>
              <a:buNone/>
            </a:pPr>
            <a:endParaRPr lang="en-NZ" sz="1050" dirty="0"/>
          </a:p>
        </p:txBody>
      </p:sp>
      <p:sp>
        <p:nvSpPr>
          <p:cNvPr id="4" name="Slide Number Placeholder 3"/>
          <p:cNvSpPr>
            <a:spLocks noGrp="1"/>
          </p:cNvSpPr>
          <p:nvPr>
            <p:ph type="sldNum" sz="quarter" idx="5"/>
          </p:nvPr>
        </p:nvSpPr>
        <p:spPr/>
        <p:txBody>
          <a:bodyPr/>
          <a:lstStyle/>
          <a:p>
            <a:fld id="{DC3B7312-A7E7-034D-8D8E-CA8160B1381D}" type="slidenum">
              <a:rPr lang="en-US" smtClean="0"/>
              <a:t>4</a:t>
            </a:fld>
            <a:endParaRPr lang="en-US"/>
          </a:p>
        </p:txBody>
      </p:sp>
    </p:spTree>
    <p:extLst>
      <p:ext uri="{BB962C8B-B14F-4D97-AF65-F5344CB8AC3E}">
        <p14:creationId xmlns:p14="http://schemas.microsoft.com/office/powerpoint/2010/main" val="2560235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D4CF2-776E-F45A-9E40-CDC4E14902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30B98E-F8D7-D906-7931-3531CB745A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2772E8-1476-107E-889F-1E5DA818D2A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E3A634B-CAA6-B84D-3241-91529EF2DE42}"/>
              </a:ext>
            </a:extLst>
          </p:cNvPr>
          <p:cNvSpPr>
            <a:spLocks noGrp="1"/>
          </p:cNvSpPr>
          <p:nvPr>
            <p:ph type="sldNum" sz="quarter" idx="5"/>
          </p:nvPr>
        </p:nvSpPr>
        <p:spPr/>
        <p:txBody>
          <a:bodyPr/>
          <a:lstStyle/>
          <a:p>
            <a:fld id="{DC3B7312-A7E7-034D-8D8E-CA8160B1381D}" type="slidenum">
              <a:rPr lang="en-US" smtClean="0"/>
              <a:t>5</a:t>
            </a:fld>
            <a:endParaRPr lang="en-US"/>
          </a:p>
        </p:txBody>
      </p:sp>
    </p:spTree>
    <p:extLst>
      <p:ext uri="{BB962C8B-B14F-4D97-AF65-F5344CB8AC3E}">
        <p14:creationId xmlns:p14="http://schemas.microsoft.com/office/powerpoint/2010/main" val="30510152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dirty="0"/>
              <a:t>Watch the video with your class/ group. The discussion task is on the next slide. </a:t>
            </a:r>
          </a:p>
          <a:p>
            <a:endParaRPr lang="en-US" dirty="0"/>
          </a:p>
        </p:txBody>
      </p:sp>
      <p:sp>
        <p:nvSpPr>
          <p:cNvPr id="4" name="Slide Number Placeholder 3"/>
          <p:cNvSpPr>
            <a:spLocks noGrp="1"/>
          </p:cNvSpPr>
          <p:nvPr>
            <p:ph type="sldNum" sz="quarter" idx="5"/>
          </p:nvPr>
        </p:nvSpPr>
        <p:spPr/>
        <p:txBody>
          <a:bodyPr/>
          <a:lstStyle/>
          <a:p>
            <a:fld id="{DC3B7312-A7E7-034D-8D8E-CA8160B1381D}" type="slidenum">
              <a:rPr lang="en-US" smtClean="0"/>
              <a:t>6</a:t>
            </a:fld>
            <a:endParaRPr lang="en-US"/>
          </a:p>
        </p:txBody>
      </p:sp>
    </p:spTree>
    <p:extLst>
      <p:ext uri="{BB962C8B-B14F-4D97-AF65-F5344CB8AC3E}">
        <p14:creationId xmlns:p14="http://schemas.microsoft.com/office/powerpoint/2010/main" val="17928939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FAA3B7-A654-E722-49AB-CD1D68BD1A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305EEF-C608-C697-E453-4650FB8647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297305-EF01-234A-EFC8-CA0C6885A23A}"/>
              </a:ext>
            </a:extLst>
          </p:cNvPr>
          <p:cNvSpPr>
            <a:spLocks noGrp="1"/>
          </p:cNvSpPr>
          <p:nvPr>
            <p:ph type="body" idx="1"/>
          </p:nvPr>
        </p:nvSpPr>
        <p:spPr>
          <a:xfrm>
            <a:off x="685800" y="4400550"/>
            <a:ext cx="4648200" cy="3600450"/>
          </a:xfrm>
        </p:spPr>
        <p:txBody>
          <a:bodyPr/>
          <a:lstStyle/>
          <a:p>
            <a:pPr marL="457200" lvl="0" indent="0" algn="l" rtl="0">
              <a:lnSpc>
                <a:spcPct val="100000"/>
              </a:lnSpc>
              <a:spcBef>
                <a:spcPts val="1200"/>
              </a:spcBef>
              <a:spcAft>
                <a:spcPts val="0"/>
              </a:spcAft>
              <a:buSzPts val="1400"/>
              <a:buNone/>
            </a:pPr>
            <a:r>
              <a:rPr lang="en-NZ" sz="1050" dirty="0">
                <a:latin typeface="Exo Medium"/>
                <a:ea typeface="Exo Medium"/>
                <a:cs typeface="Exo Medium"/>
                <a:sym typeface="Exo Medium"/>
              </a:rPr>
              <a:t>Suggested Discussion Prompts/ Answers: </a:t>
            </a:r>
            <a:endParaRPr lang="en-NZ" sz="1050" b="0" i="0" dirty="0">
              <a:solidFill>
                <a:schemeClr val="dk1"/>
              </a:solidFill>
              <a:latin typeface="Exo Medium"/>
              <a:ea typeface="Exo Medium"/>
              <a:cs typeface="Exo Medium"/>
              <a:sym typeface="Exo Medium"/>
            </a:endParaRPr>
          </a:p>
          <a:p>
            <a:pPr marL="914400" lvl="0" indent="-298450" algn="l" rtl="0">
              <a:lnSpc>
                <a:spcPct val="100000"/>
              </a:lnSpc>
              <a:spcBef>
                <a:spcPts val="1200"/>
              </a:spcBef>
              <a:spcAft>
                <a:spcPts val="0"/>
              </a:spcAft>
              <a:buSzPts val="1100"/>
              <a:buFont typeface="Exo Medium"/>
              <a:buChar char="●"/>
            </a:pPr>
            <a:r>
              <a:rPr lang="en-NZ" sz="1050" dirty="0">
                <a:latin typeface="Exo Medium"/>
                <a:ea typeface="Exo Medium"/>
                <a:cs typeface="Exo Medium"/>
                <a:sym typeface="Exo Medium"/>
              </a:rPr>
              <a:t>What challenges do you think William might face in order to do what he loves? (Williams communicates in a way that needs patience and understanding, so it might not be easy for him to explain what he wants to do. William is a wheelchair user and so may have trouble accessing certain buildings, facilities and activities. William does not have the physical dexterity to play some traditional instruments, even though he wants to. William needs to use specialist transport to travel to activities and venues. William needs support in order to eat, drink, and use the toilet. He relies on the kindness and professionalism of others in order to do what he wants.)</a:t>
            </a:r>
          </a:p>
          <a:p>
            <a:pPr marL="914400" lvl="0" indent="-298450" algn="l" rtl="0">
              <a:lnSpc>
                <a:spcPct val="100000"/>
              </a:lnSpc>
              <a:spcBef>
                <a:spcPts val="0"/>
              </a:spcBef>
              <a:spcAft>
                <a:spcPts val="0"/>
              </a:spcAft>
              <a:buSzPts val="1100"/>
              <a:buFont typeface="Exo Medium"/>
              <a:buChar char="●"/>
            </a:pPr>
            <a:r>
              <a:rPr lang="en-NZ" sz="1050" dirty="0">
                <a:latin typeface="Exo Medium"/>
                <a:ea typeface="Exo Medium"/>
                <a:cs typeface="Exo Medium"/>
                <a:sym typeface="Exo Medium"/>
              </a:rPr>
              <a:t>Do you think people might make assumptions about William because of his disabilities? Give examples. (Because William doesn’t have the physical dexterity to play certain instruments, some might assume that he doesn’t want to play them. Because William doesn’t communicate in the same way as other people, some might assume that he doesn’t understand what’s going on, can’t make decisions for himself or have anything important, funny, creative to say. Because William is a wheelchair user, some might assume that William isn’t interested in attending the same events as those that are not. Because William is physically and learning disabled, people might assume that he doesn’t have the same hopes, dreams and desires as other people.)</a:t>
            </a:r>
          </a:p>
          <a:p>
            <a:pPr marL="914400" lvl="0" indent="-298450" algn="l" rtl="0">
              <a:lnSpc>
                <a:spcPct val="100000"/>
              </a:lnSpc>
              <a:spcBef>
                <a:spcPts val="0"/>
              </a:spcBef>
              <a:spcAft>
                <a:spcPts val="0"/>
              </a:spcAft>
              <a:buSzPts val="1100"/>
              <a:buFont typeface="Exo Medium"/>
              <a:buChar char="●"/>
            </a:pPr>
            <a:r>
              <a:rPr lang="en-NZ" sz="1050" b="0" i="0" dirty="0">
                <a:solidFill>
                  <a:schemeClr val="dk1"/>
                </a:solidFill>
                <a:latin typeface="Exo Medium"/>
                <a:ea typeface="Exo Medium"/>
                <a:cs typeface="Exo Medium"/>
                <a:sym typeface="Exo Medium"/>
              </a:rPr>
              <a:t>How does Electric Umbrella </a:t>
            </a:r>
            <a:r>
              <a:rPr lang="en-NZ" sz="1050" dirty="0">
                <a:latin typeface="Exo Medium"/>
                <a:ea typeface="Exo Medium"/>
                <a:cs typeface="Exo Medium"/>
                <a:sym typeface="Exo Medium"/>
              </a:rPr>
              <a:t>help </a:t>
            </a:r>
            <a:r>
              <a:rPr lang="en-NZ" sz="1050" b="0" i="0" dirty="0">
                <a:solidFill>
                  <a:schemeClr val="dk1"/>
                </a:solidFill>
                <a:latin typeface="Exo Medium"/>
                <a:ea typeface="Exo Medium"/>
                <a:cs typeface="Exo Medium"/>
                <a:sym typeface="Exo Medium"/>
              </a:rPr>
              <a:t>and why do you think that’s important? (Creates a welco</a:t>
            </a:r>
            <a:r>
              <a:rPr lang="en-NZ" sz="1050" dirty="0">
                <a:latin typeface="Exo Medium"/>
                <a:ea typeface="Exo Medium"/>
                <a:cs typeface="Exo Medium"/>
                <a:sym typeface="Exo Medium"/>
              </a:rPr>
              <a:t>ming environment where people give him time and space to communicate, creates adapted instruments that he can play, so that he can explore his creative potential, encourages him to take part in performances that not only bring joy for William but also encourage people to consider accessibility. It’s important for William because it helps him to find friendship, community and creative activities. He feels like he belongs, which makes his life happier)</a:t>
            </a:r>
            <a:endParaRPr lang="en-NZ" sz="1050" dirty="0"/>
          </a:p>
          <a:p>
            <a:pPr marL="914400" lvl="0" indent="-298450" algn="l" rtl="0">
              <a:lnSpc>
                <a:spcPct val="100000"/>
              </a:lnSpc>
              <a:spcBef>
                <a:spcPts val="0"/>
              </a:spcBef>
              <a:spcAft>
                <a:spcPts val="0"/>
              </a:spcAft>
              <a:buSzPts val="1100"/>
              <a:buFont typeface="Exo Medium"/>
              <a:buChar char="●"/>
            </a:pPr>
            <a:r>
              <a:rPr lang="en-NZ" sz="1050" dirty="0">
                <a:latin typeface="Exo Medium"/>
                <a:ea typeface="Exo Medium"/>
                <a:cs typeface="Exo Medium"/>
                <a:sym typeface="Exo Medium"/>
              </a:rPr>
              <a:t>William performed on BGT with Electric Umbrella. Why was it important for William, and Electric Umbrella, to appear on a primetime TV show like BGT? (It showed people what can be achieved with humans work together to support each other, it was aspirational for other disabled people who may have been watching (the importance of representation), it gave a voice to a group of people who often don’t get to feature on TV in a positive, creative way, it was great fun for everyone involved!!, the conversations that had to happen behind the scenes were really important in terms of accessibility and challenging perceptions of the learning disabled community.)</a:t>
            </a:r>
          </a:p>
          <a:p>
            <a:pPr marL="0" lvl="0" indent="0" algn="l" rtl="0">
              <a:lnSpc>
                <a:spcPct val="100000"/>
              </a:lnSpc>
              <a:spcBef>
                <a:spcPts val="0"/>
              </a:spcBef>
              <a:spcAft>
                <a:spcPts val="0"/>
              </a:spcAft>
              <a:buSzPts val="1400"/>
              <a:buNone/>
            </a:pPr>
            <a:endParaRPr lang="en-NZ" sz="1050" dirty="0"/>
          </a:p>
        </p:txBody>
      </p:sp>
      <p:sp>
        <p:nvSpPr>
          <p:cNvPr id="4" name="Slide Number Placeholder 3">
            <a:extLst>
              <a:ext uri="{FF2B5EF4-FFF2-40B4-BE49-F238E27FC236}">
                <a16:creationId xmlns:a16="http://schemas.microsoft.com/office/drawing/2014/main" id="{BF5275DD-14F0-D3CA-D75C-7390D5343149}"/>
              </a:ext>
            </a:extLst>
          </p:cNvPr>
          <p:cNvSpPr>
            <a:spLocks noGrp="1"/>
          </p:cNvSpPr>
          <p:nvPr>
            <p:ph type="sldNum" sz="quarter" idx="5"/>
          </p:nvPr>
        </p:nvSpPr>
        <p:spPr/>
        <p:txBody>
          <a:bodyPr/>
          <a:lstStyle/>
          <a:p>
            <a:fld id="{DC3B7312-A7E7-034D-8D8E-CA8160B1381D}" type="slidenum">
              <a:rPr lang="en-US" smtClean="0"/>
              <a:t>7</a:t>
            </a:fld>
            <a:endParaRPr lang="en-US"/>
          </a:p>
        </p:txBody>
      </p:sp>
    </p:spTree>
    <p:extLst>
      <p:ext uri="{BB962C8B-B14F-4D97-AF65-F5344CB8AC3E}">
        <p14:creationId xmlns:p14="http://schemas.microsoft.com/office/powerpoint/2010/main" val="21501780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5B4B0F-67E5-8EEA-FBEC-5F91F044F5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32365A-E22F-4366-1951-561B3ACEE5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C0B217-EF3F-5027-EB44-012220805D7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1E40E60-7F8C-E804-1FF2-290C74C0FF54}"/>
              </a:ext>
            </a:extLst>
          </p:cNvPr>
          <p:cNvSpPr>
            <a:spLocks noGrp="1"/>
          </p:cNvSpPr>
          <p:nvPr>
            <p:ph type="sldNum" sz="quarter" idx="5"/>
          </p:nvPr>
        </p:nvSpPr>
        <p:spPr/>
        <p:txBody>
          <a:bodyPr/>
          <a:lstStyle/>
          <a:p>
            <a:fld id="{DC3B7312-A7E7-034D-8D8E-CA8160B1381D}" type="slidenum">
              <a:rPr lang="en-US" smtClean="0"/>
              <a:t>8</a:t>
            </a:fld>
            <a:endParaRPr lang="en-US"/>
          </a:p>
        </p:txBody>
      </p:sp>
    </p:spTree>
    <p:extLst>
      <p:ext uri="{BB962C8B-B14F-4D97-AF65-F5344CB8AC3E}">
        <p14:creationId xmlns:p14="http://schemas.microsoft.com/office/powerpoint/2010/main" val="9970912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3B4144-7D45-1523-380C-1FA11E4586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3EE965-1916-0755-5ACB-62A0017C62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9D79F9-A399-BFBB-6863-FB290D8EC144}"/>
              </a:ext>
            </a:extLst>
          </p:cNvPr>
          <p:cNvSpPr>
            <a:spLocks noGrp="1"/>
          </p:cNvSpPr>
          <p:nvPr>
            <p:ph type="body" idx="1"/>
          </p:nvPr>
        </p:nvSpPr>
        <p:spPr>
          <a:xfrm>
            <a:off x="685800" y="4400550"/>
            <a:ext cx="4648200" cy="3600450"/>
          </a:xfrm>
        </p:spPr>
        <p:txBody>
          <a:bodyPr/>
          <a:lstStyle/>
          <a:p>
            <a:pPr marL="0" lvl="0" indent="-69850" algn="l" rtl="0">
              <a:lnSpc>
                <a:spcPct val="100000"/>
              </a:lnSpc>
              <a:spcBef>
                <a:spcPts val="0"/>
              </a:spcBef>
              <a:spcAft>
                <a:spcPts val="0"/>
              </a:spcAft>
              <a:buSzPts val="1100"/>
              <a:buFont typeface="Exo Medium"/>
              <a:buChar char="•"/>
            </a:pPr>
            <a:r>
              <a:rPr lang="en-NZ" sz="1050" dirty="0"/>
              <a:t>This exercise is designed to help the children discuss their own identities, what they think are the most important jigsaw pieces that make them “them”. It will highlight that we have lots of similarities with those in our immediate community, but also differences that need to be noticed too. </a:t>
            </a:r>
          </a:p>
          <a:p>
            <a:pPr marL="0" lvl="0" indent="-88900" algn="l" rtl="0">
              <a:lnSpc>
                <a:spcPct val="100000"/>
              </a:lnSpc>
              <a:spcBef>
                <a:spcPts val="0"/>
              </a:spcBef>
              <a:spcAft>
                <a:spcPts val="0"/>
              </a:spcAft>
              <a:buSzPts val="1400"/>
              <a:buChar char="•"/>
            </a:pPr>
            <a:r>
              <a:rPr lang="en-NZ" sz="1050" dirty="0"/>
              <a:t> The differences aren’t to be ignored, but recognised and understood, to promote tolerance and understanding. </a:t>
            </a:r>
          </a:p>
          <a:p>
            <a:pPr marL="457200" lvl="0" indent="-317500" algn="l" rtl="0">
              <a:spcBef>
                <a:spcPts val="0"/>
              </a:spcBef>
              <a:spcAft>
                <a:spcPts val="0"/>
              </a:spcAft>
              <a:buSzPts val="1400"/>
              <a:buChar char="•"/>
            </a:pPr>
            <a:r>
              <a:rPr lang="en-NZ" sz="1050" dirty="0"/>
              <a:t> By finding out about different cultures, religions, identities and needs we can start to value people as individuals and break down prejudices that are born from fear and the dehumanisation of those that are seen as different to us. Difference is to be acknowledged, accepted and celebrated. When we do this, we can start to think about what people need in order to feel part of a genuinely diverse and respectful society.  </a:t>
            </a:r>
          </a:p>
        </p:txBody>
      </p:sp>
      <p:sp>
        <p:nvSpPr>
          <p:cNvPr id="4" name="Slide Number Placeholder 3">
            <a:extLst>
              <a:ext uri="{FF2B5EF4-FFF2-40B4-BE49-F238E27FC236}">
                <a16:creationId xmlns:a16="http://schemas.microsoft.com/office/drawing/2014/main" id="{E18B2C7D-CF5E-05BB-2989-ED6BFB0F2A52}"/>
              </a:ext>
            </a:extLst>
          </p:cNvPr>
          <p:cNvSpPr>
            <a:spLocks noGrp="1"/>
          </p:cNvSpPr>
          <p:nvPr>
            <p:ph type="sldNum" sz="quarter" idx="5"/>
          </p:nvPr>
        </p:nvSpPr>
        <p:spPr/>
        <p:txBody>
          <a:bodyPr/>
          <a:lstStyle/>
          <a:p>
            <a:fld id="{DC3B7312-A7E7-034D-8D8E-CA8160B1381D}" type="slidenum">
              <a:rPr lang="en-US" smtClean="0"/>
              <a:t>9</a:t>
            </a:fld>
            <a:endParaRPr lang="en-US"/>
          </a:p>
        </p:txBody>
      </p:sp>
    </p:spTree>
    <p:extLst>
      <p:ext uri="{BB962C8B-B14F-4D97-AF65-F5344CB8AC3E}">
        <p14:creationId xmlns:p14="http://schemas.microsoft.com/office/powerpoint/2010/main" val="6395839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520A6-3F1A-63F2-54F3-D5A84ED596D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466C3756-796B-38A3-650D-A833ED6EC1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DDD6A1D1-F88A-0580-77DB-7CFDF9B061F5}"/>
              </a:ext>
            </a:extLst>
          </p:cNvPr>
          <p:cNvSpPr>
            <a:spLocks noGrp="1"/>
          </p:cNvSpPr>
          <p:nvPr>
            <p:ph type="dt" sz="half" idx="10"/>
          </p:nvPr>
        </p:nvSpPr>
        <p:spPr>
          <a:xfrm>
            <a:off x="838200" y="6356350"/>
            <a:ext cx="2743200" cy="365125"/>
          </a:xfrm>
          <a:prstGeom prst="rect">
            <a:avLst/>
          </a:prstGeom>
        </p:spPr>
        <p:txBody>
          <a:bodyPr/>
          <a:lstStyle/>
          <a:p>
            <a:fld id="{89C01194-A301-E147-BD7F-0CDD649E9A6B}" type="datetime1">
              <a:rPr lang="en-NZ" smtClean="0"/>
              <a:t>17/06/2026</a:t>
            </a:fld>
            <a:endParaRPr lang="en-US"/>
          </a:p>
        </p:txBody>
      </p:sp>
      <p:sp>
        <p:nvSpPr>
          <p:cNvPr id="5" name="Footer Placeholder 4">
            <a:extLst>
              <a:ext uri="{FF2B5EF4-FFF2-40B4-BE49-F238E27FC236}">
                <a16:creationId xmlns:a16="http://schemas.microsoft.com/office/drawing/2014/main" id="{B2288130-B1C8-BFB3-9E56-D7A4BB43A116}"/>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6" name="Slide Number Placeholder 5">
            <a:extLst>
              <a:ext uri="{FF2B5EF4-FFF2-40B4-BE49-F238E27FC236}">
                <a16:creationId xmlns:a16="http://schemas.microsoft.com/office/drawing/2014/main" id="{15DBB4B6-D9CA-879D-9E29-16F6C4BE5E62}"/>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41828449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C58EF-0C2E-50E5-C05B-9517DDAFC745}"/>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C9BE189-A4C1-04D1-2553-F4CF7A13D9C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51D43D2-4015-9FD2-4456-2637B7A6890A}"/>
              </a:ext>
            </a:extLst>
          </p:cNvPr>
          <p:cNvSpPr>
            <a:spLocks noGrp="1"/>
          </p:cNvSpPr>
          <p:nvPr>
            <p:ph type="dt" sz="half" idx="10"/>
          </p:nvPr>
        </p:nvSpPr>
        <p:spPr>
          <a:xfrm>
            <a:off x="838200" y="6356350"/>
            <a:ext cx="2743200" cy="365125"/>
          </a:xfrm>
          <a:prstGeom prst="rect">
            <a:avLst/>
          </a:prstGeom>
        </p:spPr>
        <p:txBody>
          <a:bodyPr/>
          <a:lstStyle/>
          <a:p>
            <a:fld id="{1AFEBD71-23B5-144A-95D7-D8E014A08561}" type="datetime1">
              <a:rPr lang="en-NZ" smtClean="0"/>
              <a:t>17/06/2026</a:t>
            </a:fld>
            <a:endParaRPr lang="en-US"/>
          </a:p>
        </p:txBody>
      </p:sp>
      <p:sp>
        <p:nvSpPr>
          <p:cNvPr id="5" name="Footer Placeholder 4">
            <a:extLst>
              <a:ext uri="{FF2B5EF4-FFF2-40B4-BE49-F238E27FC236}">
                <a16:creationId xmlns:a16="http://schemas.microsoft.com/office/drawing/2014/main" id="{58A4A6BA-68BF-24DA-EB5B-A53D6B01FEF4}"/>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6" name="Slide Number Placeholder 5">
            <a:extLst>
              <a:ext uri="{FF2B5EF4-FFF2-40B4-BE49-F238E27FC236}">
                <a16:creationId xmlns:a16="http://schemas.microsoft.com/office/drawing/2014/main" id="{574F4EF7-0EAF-376A-945A-A5BA52AF432E}"/>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11111029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C3A04C0-C83B-4351-B449-072BC451C72D}"/>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A2AA152-72DE-268B-79F4-5D0EF2AEF77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24951C5-14B8-3326-B04B-21B97391DDAC}"/>
              </a:ext>
            </a:extLst>
          </p:cNvPr>
          <p:cNvSpPr>
            <a:spLocks noGrp="1"/>
          </p:cNvSpPr>
          <p:nvPr>
            <p:ph type="dt" sz="half" idx="10"/>
          </p:nvPr>
        </p:nvSpPr>
        <p:spPr>
          <a:xfrm>
            <a:off x="838200" y="6356350"/>
            <a:ext cx="2743200" cy="365125"/>
          </a:xfrm>
          <a:prstGeom prst="rect">
            <a:avLst/>
          </a:prstGeom>
        </p:spPr>
        <p:txBody>
          <a:bodyPr/>
          <a:lstStyle/>
          <a:p>
            <a:fld id="{02A09F75-6623-2D43-9357-BD1FD1FEB9E8}" type="datetime1">
              <a:rPr lang="en-NZ" smtClean="0"/>
              <a:t>17/06/2026</a:t>
            </a:fld>
            <a:endParaRPr lang="en-US"/>
          </a:p>
        </p:txBody>
      </p:sp>
      <p:sp>
        <p:nvSpPr>
          <p:cNvPr id="5" name="Footer Placeholder 4">
            <a:extLst>
              <a:ext uri="{FF2B5EF4-FFF2-40B4-BE49-F238E27FC236}">
                <a16:creationId xmlns:a16="http://schemas.microsoft.com/office/drawing/2014/main" id="{6FE1FEE4-7AB0-ED4D-915A-F56493C82046}"/>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6" name="Slide Number Placeholder 5">
            <a:extLst>
              <a:ext uri="{FF2B5EF4-FFF2-40B4-BE49-F238E27FC236}">
                <a16:creationId xmlns:a16="http://schemas.microsoft.com/office/drawing/2014/main" id="{B6ADB00C-A675-192B-408B-77E4E0199648}"/>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934449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8099E44-098C-4EC1-05F3-71537DE03638}"/>
              </a:ext>
            </a:extLst>
          </p:cNvPr>
          <p:cNvSpPr>
            <a:spLocks noGrp="1"/>
          </p:cNvSpPr>
          <p:nvPr>
            <p:ph type="dt" sz="half" idx="10"/>
          </p:nvPr>
        </p:nvSpPr>
        <p:spPr>
          <a:xfrm>
            <a:off x="838200" y="6356350"/>
            <a:ext cx="2743200" cy="365125"/>
          </a:xfrm>
          <a:prstGeom prst="rect">
            <a:avLst/>
          </a:prstGeom>
        </p:spPr>
        <p:txBody>
          <a:bodyPr/>
          <a:lstStyle/>
          <a:p>
            <a:fld id="{EAB26B03-28D1-1040-AC6B-6437664F37EE}" type="datetime1">
              <a:rPr lang="en-NZ" smtClean="0"/>
              <a:t>17/06/2026</a:t>
            </a:fld>
            <a:endParaRPr lang="en-US"/>
          </a:p>
        </p:txBody>
      </p:sp>
      <p:sp>
        <p:nvSpPr>
          <p:cNvPr id="5" name="Footer Placeholder 4">
            <a:extLst>
              <a:ext uri="{FF2B5EF4-FFF2-40B4-BE49-F238E27FC236}">
                <a16:creationId xmlns:a16="http://schemas.microsoft.com/office/drawing/2014/main" id="{43791D73-6BF4-2BB7-0DEA-9F75B08347E0}"/>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6" name="Slide Number Placeholder 5">
            <a:extLst>
              <a:ext uri="{FF2B5EF4-FFF2-40B4-BE49-F238E27FC236}">
                <a16:creationId xmlns:a16="http://schemas.microsoft.com/office/drawing/2014/main" id="{76DD5E2A-EDB1-9E0E-9F2E-7B69DB1340D3}"/>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2399377926"/>
      </p:ext>
    </p:extLst>
  </p:cSld>
  <p:clrMapOvr>
    <a:masterClrMapping/>
  </p:clrMapOvr>
  <p:extLst>
    <p:ext uri="{DCECCB84-F9BA-43D5-87BE-67443E8EF086}">
      <p15:sldGuideLst xmlns:p15="http://schemas.microsoft.com/office/powerpoint/2012/main">
        <p15:guide id="1" orient="horz" pos="663" userDrawn="1">
          <p15:clr>
            <a:srgbClr val="FBAE40"/>
          </p15:clr>
        </p15:guide>
        <p15:guide id="2" pos="619"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962FCA-491C-0429-1C59-798CAA4D2C6A}"/>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5B8A2122-EEC9-81AD-703B-AC662890C2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84050198-8F73-B6CA-E978-F1593A668907}"/>
              </a:ext>
            </a:extLst>
          </p:cNvPr>
          <p:cNvSpPr>
            <a:spLocks noGrp="1"/>
          </p:cNvSpPr>
          <p:nvPr>
            <p:ph type="dt" sz="half" idx="10"/>
          </p:nvPr>
        </p:nvSpPr>
        <p:spPr>
          <a:xfrm>
            <a:off x="838200" y="6356350"/>
            <a:ext cx="2743200" cy="365125"/>
          </a:xfrm>
          <a:prstGeom prst="rect">
            <a:avLst/>
          </a:prstGeom>
        </p:spPr>
        <p:txBody>
          <a:bodyPr/>
          <a:lstStyle/>
          <a:p>
            <a:fld id="{C954A3CD-2B8B-0447-BA13-CBEC69C79F77}" type="datetime1">
              <a:rPr lang="en-NZ" smtClean="0"/>
              <a:t>17/06/2026</a:t>
            </a:fld>
            <a:endParaRPr lang="en-US"/>
          </a:p>
        </p:txBody>
      </p:sp>
      <p:sp>
        <p:nvSpPr>
          <p:cNvPr id="5" name="Footer Placeholder 4">
            <a:extLst>
              <a:ext uri="{FF2B5EF4-FFF2-40B4-BE49-F238E27FC236}">
                <a16:creationId xmlns:a16="http://schemas.microsoft.com/office/drawing/2014/main" id="{136083ED-21DC-71F5-2E37-4EAA306E6365}"/>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6" name="Slide Number Placeholder 5">
            <a:extLst>
              <a:ext uri="{FF2B5EF4-FFF2-40B4-BE49-F238E27FC236}">
                <a16:creationId xmlns:a16="http://schemas.microsoft.com/office/drawing/2014/main" id="{A5A60A2B-A526-33F3-4271-C7128E6C1854}"/>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3368403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AD1A6-98A2-2EB2-3923-2B703602240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A894342-A651-73E3-F0CF-B7A3E895A11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21BAF8A7-2DDC-3430-4FE4-C58C8C0AF84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B809DA05-8C7D-FA86-33C3-9FB6FBBC3326}"/>
              </a:ext>
            </a:extLst>
          </p:cNvPr>
          <p:cNvSpPr>
            <a:spLocks noGrp="1"/>
          </p:cNvSpPr>
          <p:nvPr>
            <p:ph type="dt" sz="half" idx="10"/>
          </p:nvPr>
        </p:nvSpPr>
        <p:spPr>
          <a:xfrm>
            <a:off x="838200" y="6356350"/>
            <a:ext cx="2743200" cy="365125"/>
          </a:xfrm>
          <a:prstGeom prst="rect">
            <a:avLst/>
          </a:prstGeom>
        </p:spPr>
        <p:txBody>
          <a:bodyPr/>
          <a:lstStyle/>
          <a:p>
            <a:fld id="{206D5C73-3CE3-754D-B18E-F2BBB228EB3E}" type="datetime1">
              <a:rPr lang="en-NZ" smtClean="0"/>
              <a:t>17/06/2026</a:t>
            </a:fld>
            <a:endParaRPr lang="en-US"/>
          </a:p>
        </p:txBody>
      </p:sp>
      <p:sp>
        <p:nvSpPr>
          <p:cNvPr id="6" name="Footer Placeholder 5">
            <a:extLst>
              <a:ext uri="{FF2B5EF4-FFF2-40B4-BE49-F238E27FC236}">
                <a16:creationId xmlns:a16="http://schemas.microsoft.com/office/drawing/2014/main" id="{B4FEFC05-215C-F40B-8917-AAD43ED4E9F5}"/>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7" name="Slide Number Placeholder 6">
            <a:extLst>
              <a:ext uri="{FF2B5EF4-FFF2-40B4-BE49-F238E27FC236}">
                <a16:creationId xmlns:a16="http://schemas.microsoft.com/office/drawing/2014/main" id="{73733682-5CAB-6FF6-8F35-63BA4354DB1E}"/>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4076614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68B6F-AF77-B943-E441-6EC7CDFC190B}"/>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1EEF44C-C173-C7BF-CF04-E6C1CC58C9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3F224016-E7C8-F81A-C5CA-8E75C3562287}"/>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E483B389-9948-E926-CF76-302F488F55A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23DB459E-402F-DF96-38F2-E9CE601AE16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8A71FC6-9B91-CABD-EC63-71F7A1131BED}"/>
              </a:ext>
            </a:extLst>
          </p:cNvPr>
          <p:cNvSpPr>
            <a:spLocks noGrp="1"/>
          </p:cNvSpPr>
          <p:nvPr>
            <p:ph type="dt" sz="half" idx="10"/>
          </p:nvPr>
        </p:nvSpPr>
        <p:spPr>
          <a:xfrm>
            <a:off x="838200" y="6356350"/>
            <a:ext cx="2743200" cy="365125"/>
          </a:xfrm>
          <a:prstGeom prst="rect">
            <a:avLst/>
          </a:prstGeom>
        </p:spPr>
        <p:txBody>
          <a:bodyPr/>
          <a:lstStyle/>
          <a:p>
            <a:fld id="{B9B76C4D-8D3E-6346-AF63-AB7AF0995063}" type="datetime1">
              <a:rPr lang="en-NZ" smtClean="0"/>
              <a:t>17/06/2026</a:t>
            </a:fld>
            <a:endParaRPr lang="en-US"/>
          </a:p>
        </p:txBody>
      </p:sp>
      <p:sp>
        <p:nvSpPr>
          <p:cNvPr id="8" name="Footer Placeholder 7">
            <a:extLst>
              <a:ext uri="{FF2B5EF4-FFF2-40B4-BE49-F238E27FC236}">
                <a16:creationId xmlns:a16="http://schemas.microsoft.com/office/drawing/2014/main" id="{AE6EECB8-1735-687F-0087-358BF238EE8E}"/>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9" name="Slide Number Placeholder 8">
            <a:extLst>
              <a:ext uri="{FF2B5EF4-FFF2-40B4-BE49-F238E27FC236}">
                <a16:creationId xmlns:a16="http://schemas.microsoft.com/office/drawing/2014/main" id="{BC0C2E89-463A-E69B-8D3F-CE5FD930F229}"/>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16110871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36747543-4298-A7C5-FA18-E15518465F0A}"/>
              </a:ext>
            </a:extLst>
          </p:cNvPr>
          <p:cNvSpPr>
            <a:spLocks noGrp="1"/>
          </p:cNvSpPr>
          <p:nvPr>
            <p:ph type="dt" sz="half" idx="10"/>
          </p:nvPr>
        </p:nvSpPr>
        <p:spPr>
          <a:xfrm>
            <a:off x="838200" y="6356350"/>
            <a:ext cx="2743200" cy="365125"/>
          </a:xfrm>
          <a:prstGeom prst="rect">
            <a:avLst/>
          </a:prstGeom>
        </p:spPr>
        <p:txBody>
          <a:bodyPr/>
          <a:lstStyle/>
          <a:p>
            <a:fld id="{8DD4B648-6C9B-1B4F-994F-8DF154962EDF}" type="datetime1">
              <a:rPr lang="en-NZ" smtClean="0"/>
              <a:t>17/06/2026</a:t>
            </a:fld>
            <a:endParaRPr lang="en-US"/>
          </a:p>
        </p:txBody>
      </p:sp>
      <p:sp>
        <p:nvSpPr>
          <p:cNvPr id="4" name="Footer Placeholder 3">
            <a:extLst>
              <a:ext uri="{FF2B5EF4-FFF2-40B4-BE49-F238E27FC236}">
                <a16:creationId xmlns:a16="http://schemas.microsoft.com/office/drawing/2014/main" id="{1D62553E-7D54-7B51-C46A-DBBE9DA089B5}"/>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5" name="Slide Number Placeholder 4">
            <a:extLst>
              <a:ext uri="{FF2B5EF4-FFF2-40B4-BE49-F238E27FC236}">
                <a16:creationId xmlns:a16="http://schemas.microsoft.com/office/drawing/2014/main" id="{2B910DC2-46E3-4D54-F996-CDCD1370FBE1}"/>
              </a:ext>
            </a:extLst>
          </p:cNvPr>
          <p:cNvSpPr>
            <a:spLocks noGrp="1"/>
          </p:cNvSpPr>
          <p:nvPr>
            <p:ph type="sldNum" sz="quarter" idx="12"/>
          </p:nvPr>
        </p:nvSpPr>
        <p:spPr/>
        <p:txBody>
          <a:bodyPr/>
          <a:lstStyle/>
          <a:p>
            <a:fld id="{AD51669D-741F-8B4D-B67C-352511726059}" type="slidenum">
              <a:rPr lang="en-US" smtClean="0"/>
              <a:t>‹#›</a:t>
            </a:fld>
            <a:endParaRPr lang="en-US"/>
          </a:p>
        </p:txBody>
      </p:sp>
      <p:sp>
        <p:nvSpPr>
          <p:cNvPr id="6" name="Title 1">
            <a:extLst>
              <a:ext uri="{FF2B5EF4-FFF2-40B4-BE49-F238E27FC236}">
                <a16:creationId xmlns:a16="http://schemas.microsoft.com/office/drawing/2014/main" id="{D7E7BA3A-7A48-9F55-8208-FE8B27A1EA00}"/>
              </a:ext>
            </a:extLst>
          </p:cNvPr>
          <p:cNvSpPr txBox="1">
            <a:spLocks/>
          </p:cNvSpPr>
          <p:nvPr userDrawn="1"/>
        </p:nvSpPr>
        <p:spPr>
          <a:xfrm>
            <a:off x="879090" y="1445652"/>
            <a:ext cx="4836160"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Identity &amp; Difference</a:t>
            </a:r>
            <a:endParaRPr lang="en-US" dirty="0"/>
          </a:p>
        </p:txBody>
      </p:sp>
      <p:sp>
        <p:nvSpPr>
          <p:cNvPr id="7" name="Subtitle 2">
            <a:extLst>
              <a:ext uri="{FF2B5EF4-FFF2-40B4-BE49-F238E27FC236}">
                <a16:creationId xmlns:a16="http://schemas.microsoft.com/office/drawing/2014/main" id="{CFA1CDF2-2A2E-E6D3-2A5D-455E351CE02D}"/>
              </a:ext>
            </a:extLst>
          </p:cNvPr>
          <p:cNvSpPr txBox="1">
            <a:spLocks/>
          </p:cNvSpPr>
          <p:nvPr userDrawn="1"/>
        </p:nvSpPr>
        <p:spPr>
          <a:xfrm>
            <a:off x="1240613"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Autumn: Term One</a:t>
            </a:r>
          </a:p>
        </p:txBody>
      </p:sp>
      <p:sp>
        <p:nvSpPr>
          <p:cNvPr id="8" name="Subtitle 2">
            <a:extLst>
              <a:ext uri="{FF2B5EF4-FFF2-40B4-BE49-F238E27FC236}">
                <a16:creationId xmlns:a16="http://schemas.microsoft.com/office/drawing/2014/main" id="{FD60B077-531C-3B0D-2CD6-0FB7DE433E76}"/>
              </a:ext>
            </a:extLst>
          </p:cNvPr>
          <p:cNvSpPr txBox="1">
            <a:spLocks/>
          </p:cNvSpPr>
          <p:nvPr userDrawn="1"/>
        </p:nvSpPr>
        <p:spPr>
          <a:xfrm>
            <a:off x="879090" y="2375332"/>
            <a:ext cx="6384471" cy="15565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NZ" sz="2400" dirty="0"/>
              <a:t>Exploring how everyone is unique, </a:t>
            </a:r>
          </a:p>
          <a:p>
            <a:pPr>
              <a:lnSpc>
                <a:spcPct val="100000"/>
              </a:lnSpc>
            </a:pPr>
            <a:r>
              <a:rPr lang="en-NZ" sz="2400" dirty="0"/>
              <a:t>dismantling the idea of “normal”, </a:t>
            </a:r>
          </a:p>
          <a:p>
            <a:pPr>
              <a:lnSpc>
                <a:spcPct val="100000"/>
              </a:lnSpc>
            </a:pPr>
            <a:r>
              <a:rPr lang="en-NZ" sz="2400" dirty="0"/>
              <a:t>and building confidence in being yourself.</a:t>
            </a:r>
            <a:endParaRPr lang="en-US" sz="2400" b="1" dirty="0">
              <a:latin typeface="Exo SemiBold" pitchFamily="2" charset="77"/>
            </a:endParaRPr>
          </a:p>
        </p:txBody>
      </p:sp>
      <p:pic>
        <p:nvPicPr>
          <p:cNvPr id="9" name="Graphic 8" descr="Leaf with solid fill">
            <a:extLst>
              <a:ext uri="{FF2B5EF4-FFF2-40B4-BE49-F238E27FC236}">
                <a16:creationId xmlns:a16="http://schemas.microsoft.com/office/drawing/2014/main" id="{7B49318C-ED3B-A728-0EBA-23F1CAABE04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36690" y="1011526"/>
            <a:ext cx="289957" cy="289957"/>
          </a:xfrm>
          <a:prstGeom prst="rect">
            <a:avLst/>
          </a:prstGeom>
        </p:spPr>
      </p:pic>
    </p:spTree>
    <p:extLst>
      <p:ext uri="{BB962C8B-B14F-4D97-AF65-F5344CB8AC3E}">
        <p14:creationId xmlns:p14="http://schemas.microsoft.com/office/powerpoint/2010/main" val="4259060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1B376FF-B1F2-AE91-7DD8-C3F848093060}"/>
              </a:ext>
            </a:extLst>
          </p:cNvPr>
          <p:cNvSpPr>
            <a:spLocks noGrp="1"/>
          </p:cNvSpPr>
          <p:nvPr>
            <p:ph type="dt" sz="half" idx="10"/>
          </p:nvPr>
        </p:nvSpPr>
        <p:spPr>
          <a:xfrm>
            <a:off x="838200" y="6356350"/>
            <a:ext cx="2743200" cy="365125"/>
          </a:xfrm>
          <a:prstGeom prst="rect">
            <a:avLst/>
          </a:prstGeom>
        </p:spPr>
        <p:txBody>
          <a:bodyPr/>
          <a:lstStyle/>
          <a:p>
            <a:fld id="{4DF657AD-2245-3F44-88F5-1470C1B37AEA}" type="datetime1">
              <a:rPr lang="en-NZ" smtClean="0"/>
              <a:t>17/06/2026</a:t>
            </a:fld>
            <a:endParaRPr lang="en-US"/>
          </a:p>
        </p:txBody>
      </p:sp>
      <p:sp>
        <p:nvSpPr>
          <p:cNvPr id="3" name="Footer Placeholder 2">
            <a:extLst>
              <a:ext uri="{FF2B5EF4-FFF2-40B4-BE49-F238E27FC236}">
                <a16:creationId xmlns:a16="http://schemas.microsoft.com/office/drawing/2014/main" id="{CE9D4566-2F2E-29E3-AFAA-F974203A0B16}"/>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4" name="Slide Number Placeholder 3">
            <a:extLst>
              <a:ext uri="{FF2B5EF4-FFF2-40B4-BE49-F238E27FC236}">
                <a16:creationId xmlns:a16="http://schemas.microsoft.com/office/drawing/2014/main" id="{81006C3B-9A68-7023-B494-069E893355AC}"/>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4070168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8BF62-9905-5D06-2AB5-135A0C581F4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D4234DA-9A8C-23F3-66F4-DFB39BB045C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5AD1150-AEA1-B120-F0CB-2F53E3E246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A63C371-9631-4103-4DC7-76C3FC8C212A}"/>
              </a:ext>
            </a:extLst>
          </p:cNvPr>
          <p:cNvSpPr>
            <a:spLocks noGrp="1"/>
          </p:cNvSpPr>
          <p:nvPr>
            <p:ph type="dt" sz="half" idx="10"/>
          </p:nvPr>
        </p:nvSpPr>
        <p:spPr>
          <a:xfrm>
            <a:off x="838200" y="6356350"/>
            <a:ext cx="2743200" cy="365125"/>
          </a:xfrm>
          <a:prstGeom prst="rect">
            <a:avLst/>
          </a:prstGeom>
        </p:spPr>
        <p:txBody>
          <a:bodyPr/>
          <a:lstStyle/>
          <a:p>
            <a:fld id="{4321CB56-F68A-E84F-99B9-E44E738B7337}" type="datetime1">
              <a:rPr lang="en-NZ" smtClean="0"/>
              <a:t>17/06/2026</a:t>
            </a:fld>
            <a:endParaRPr lang="en-US"/>
          </a:p>
        </p:txBody>
      </p:sp>
      <p:sp>
        <p:nvSpPr>
          <p:cNvPr id="6" name="Footer Placeholder 5">
            <a:extLst>
              <a:ext uri="{FF2B5EF4-FFF2-40B4-BE49-F238E27FC236}">
                <a16:creationId xmlns:a16="http://schemas.microsoft.com/office/drawing/2014/main" id="{89D729EE-6F5F-99AB-910D-1A7B149E7D40}"/>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7" name="Slide Number Placeholder 6">
            <a:extLst>
              <a:ext uri="{FF2B5EF4-FFF2-40B4-BE49-F238E27FC236}">
                <a16:creationId xmlns:a16="http://schemas.microsoft.com/office/drawing/2014/main" id="{96B7C72F-0208-2890-C29F-3CFB58DAA201}"/>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1539485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A04F0-365A-9050-EDEA-F21861F7495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61729ECF-01AD-B714-8C45-C2D6790CE63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4F5148F-1E0C-2081-09C1-4E78B28A42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C9B4653-DFF2-D731-213C-056C2AA0E6E4}"/>
              </a:ext>
            </a:extLst>
          </p:cNvPr>
          <p:cNvSpPr>
            <a:spLocks noGrp="1"/>
          </p:cNvSpPr>
          <p:nvPr>
            <p:ph type="dt" sz="half" idx="10"/>
          </p:nvPr>
        </p:nvSpPr>
        <p:spPr>
          <a:xfrm>
            <a:off x="838200" y="6356350"/>
            <a:ext cx="2743200" cy="365125"/>
          </a:xfrm>
          <a:prstGeom prst="rect">
            <a:avLst/>
          </a:prstGeom>
        </p:spPr>
        <p:txBody>
          <a:bodyPr/>
          <a:lstStyle/>
          <a:p>
            <a:fld id="{02DB78DA-9055-744E-8C03-5E8674352E62}" type="datetime1">
              <a:rPr lang="en-NZ" smtClean="0"/>
              <a:t>17/06/2026</a:t>
            </a:fld>
            <a:endParaRPr lang="en-US"/>
          </a:p>
        </p:txBody>
      </p:sp>
      <p:sp>
        <p:nvSpPr>
          <p:cNvPr id="6" name="Footer Placeholder 5">
            <a:extLst>
              <a:ext uri="{FF2B5EF4-FFF2-40B4-BE49-F238E27FC236}">
                <a16:creationId xmlns:a16="http://schemas.microsoft.com/office/drawing/2014/main" id="{29A8BF30-A334-3014-B52A-A45D73CE3913}"/>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7" name="Slide Number Placeholder 6">
            <a:extLst>
              <a:ext uri="{FF2B5EF4-FFF2-40B4-BE49-F238E27FC236}">
                <a16:creationId xmlns:a16="http://schemas.microsoft.com/office/drawing/2014/main" id="{9E907C07-5514-FA52-1262-87AE79A49386}"/>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25677447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F95EBE0-2CE3-C44C-547A-8D2164F867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2942B45E-C758-71F9-E2DE-4FC9E356290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a:extLst>
              <a:ext uri="{FF2B5EF4-FFF2-40B4-BE49-F238E27FC236}">
                <a16:creationId xmlns:a16="http://schemas.microsoft.com/office/drawing/2014/main" id="{16496BC0-A73B-F68F-4867-D713DEC6D823}"/>
              </a:ext>
            </a:extLst>
          </p:cNvPr>
          <p:cNvSpPr>
            <a:spLocks noGrp="1"/>
          </p:cNvSpPr>
          <p:nvPr>
            <p:ph type="sldNum" sz="quarter" idx="4"/>
          </p:nvPr>
        </p:nvSpPr>
        <p:spPr>
          <a:xfrm>
            <a:off x="8610600" y="6356350"/>
            <a:ext cx="2743200" cy="365125"/>
          </a:xfrm>
          <a:prstGeom prst="rect">
            <a:avLst/>
          </a:prstGeom>
          <a:solidFill>
            <a:srgbClr val="F5F5F5"/>
          </a:solidFill>
        </p:spPr>
        <p:txBody>
          <a:bodyPr vert="horz" lIns="91440" tIns="45720" rIns="91440" bIns="45720" rtlCol="0" anchor="ctr"/>
          <a:lstStyle>
            <a:lvl1pPr algn="r">
              <a:defRPr sz="1200">
                <a:solidFill>
                  <a:srgbClr val="464949"/>
                </a:solidFill>
                <a:latin typeface="Exo" pitchFamily="2" charset="77"/>
              </a:defRPr>
            </a:lvl1pPr>
          </a:lstStyle>
          <a:p>
            <a:r>
              <a:rPr lang="en-US" dirty="0"/>
              <a:t>Electric Umbrella  |  page: 3</a:t>
            </a:r>
          </a:p>
        </p:txBody>
      </p:sp>
    </p:spTree>
    <p:extLst>
      <p:ext uri="{BB962C8B-B14F-4D97-AF65-F5344CB8AC3E}">
        <p14:creationId xmlns:p14="http://schemas.microsoft.com/office/powerpoint/2010/main" val="21594339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16.jpg"/><Relationship Id="rId2" Type="http://schemas.openxmlformats.org/officeDocument/2006/relationships/slideLayout" Target="../slideLayouts/slideLayout2.xml"/><Relationship Id="rId1" Type="http://schemas.openxmlformats.org/officeDocument/2006/relationships/video" Target="https://www.youtube.com/embed/4hRfLg7fC5o?feature=oembed" TargetMode="External"/><Relationship Id="rId6" Type="http://schemas.openxmlformats.org/officeDocument/2006/relationships/image" Target="../media/image15.jpeg"/><Relationship Id="rId5" Type="http://schemas.openxmlformats.org/officeDocument/2006/relationships/image" Target="../media/image5.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ideo" Target="https://www.youtube.com/embed/EoFOWriqfX8?feature=oembed" TargetMode="External"/><Relationship Id="rId6" Type="http://schemas.openxmlformats.org/officeDocument/2006/relationships/image" Target="../media/image18.jpeg"/><Relationship Id="rId5" Type="http://schemas.openxmlformats.org/officeDocument/2006/relationships/image" Target="../media/image5.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hyperlink" Target="https://www.report-it.org.uk/your_police_force" TargetMode="Externa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5.svg"/><Relationship Id="rId5" Type="http://schemas.openxmlformats.org/officeDocument/2006/relationships/image" Target="../media/image24.svg"/><Relationship Id="rId4" Type="http://schemas.openxmlformats.org/officeDocument/2006/relationships/image" Target="../media/image23.sv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ideo" Target="https://www.youtube.com/embed/eOdwdByCHyQ?feature=oembed" TargetMode="Externa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video" Target="https://www.youtube.com/embed/U9-lJ8RqHRw?feature=oembed" TargetMode="Externa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7"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13.jpg"/><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B1E5C3B-AADC-EA2D-AF9D-EF81E68E0D22}"/>
              </a:ext>
            </a:extLst>
          </p:cNvPr>
          <p:cNvSpPr/>
          <p:nvPr/>
        </p:nvSpPr>
        <p:spPr>
          <a:xfrm>
            <a:off x="0" y="0"/>
            <a:ext cx="12192000" cy="6858000"/>
          </a:xfrm>
          <a:prstGeom prst="rect">
            <a:avLst/>
          </a:prstGeom>
          <a:solidFill>
            <a:srgbClr val="FFDA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227FAA2-4F26-D4A9-4BF7-3C2E6E069A00}"/>
              </a:ext>
            </a:extLst>
          </p:cNvPr>
          <p:cNvSpPr txBox="1">
            <a:spLocks/>
          </p:cNvSpPr>
          <p:nvPr/>
        </p:nvSpPr>
        <p:spPr>
          <a:xfrm>
            <a:off x="2836883" y="3839203"/>
            <a:ext cx="6518229" cy="1081007"/>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lvl="0" algn="ctr">
              <a:lnSpc>
                <a:spcPct val="100000"/>
              </a:lnSpc>
              <a:spcBef>
                <a:spcPts val="0"/>
              </a:spcBef>
              <a:buClr>
                <a:schemeClr val="dk1"/>
              </a:buClr>
              <a:buSzPts val="4400"/>
            </a:pPr>
            <a:r>
              <a:rPr lang="en-NZ" sz="3200" dirty="0">
                <a:solidFill>
                  <a:schemeClr val="dk1"/>
                </a:solidFill>
                <a:latin typeface="Exo SemiBold"/>
                <a:ea typeface="Exo SemiBold"/>
                <a:cs typeface="Exo SemiBold"/>
                <a:sym typeface="Exo SemiBold"/>
              </a:rPr>
              <a:t>Using music to create </a:t>
            </a:r>
            <a:br>
              <a:rPr lang="en-NZ" sz="3200" dirty="0">
                <a:solidFill>
                  <a:schemeClr val="dk1"/>
                </a:solidFill>
                <a:latin typeface="Exo SemiBold"/>
                <a:ea typeface="Exo SemiBold"/>
                <a:cs typeface="Exo SemiBold"/>
                <a:sym typeface="Exo SemiBold"/>
              </a:rPr>
            </a:br>
            <a:r>
              <a:rPr lang="en-NZ" sz="3200" dirty="0">
                <a:solidFill>
                  <a:schemeClr val="dk1"/>
                </a:solidFill>
                <a:latin typeface="Exo SemiBold"/>
                <a:ea typeface="Exo SemiBold"/>
                <a:cs typeface="Exo SemiBold"/>
                <a:sym typeface="Exo SemiBold"/>
              </a:rPr>
              <a:t>a more inclusive society</a:t>
            </a:r>
          </a:p>
        </p:txBody>
      </p:sp>
      <p:pic>
        <p:nvPicPr>
          <p:cNvPr id="3" name="Graphic 2">
            <a:extLst>
              <a:ext uri="{FF2B5EF4-FFF2-40B4-BE49-F238E27FC236}">
                <a16:creationId xmlns:a16="http://schemas.microsoft.com/office/drawing/2014/main" id="{35D2AE18-7EB4-5CA0-C920-93837BD5F53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093950" y="1461600"/>
            <a:ext cx="7772400" cy="2377603"/>
          </a:xfrm>
          <a:prstGeom prst="rect">
            <a:avLst/>
          </a:prstGeom>
        </p:spPr>
      </p:pic>
    </p:spTree>
    <p:extLst>
      <p:ext uri="{BB962C8B-B14F-4D97-AF65-F5344CB8AC3E}">
        <p14:creationId xmlns:p14="http://schemas.microsoft.com/office/powerpoint/2010/main" val="3882818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CE6BD1-D776-B41A-29F6-D07253024CB6}"/>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5CEE77DD-B262-E2FD-5524-5BA5BC53BD83}"/>
              </a:ext>
            </a:extLst>
          </p:cNvPr>
          <p:cNvPicPr>
            <a:picLocks noChangeAspect="1"/>
          </p:cNvPicPr>
          <p:nvPr/>
        </p:nvPicPr>
        <p:blipFill>
          <a:blip r:embed="rId3"/>
          <a:srcRect l="5266" t="16945" r="-3188" b="36213"/>
          <a:stretch>
            <a:fillRect/>
          </a:stretch>
        </p:blipFill>
        <p:spPr>
          <a:xfrm>
            <a:off x="0" y="3042985"/>
            <a:ext cx="11959142" cy="3815015"/>
          </a:xfrm>
          <a:prstGeom prst="rect">
            <a:avLst/>
          </a:prstGeom>
        </p:spPr>
      </p:pic>
      <p:sp>
        <p:nvSpPr>
          <p:cNvPr id="6" name="Rectangle 5">
            <a:extLst>
              <a:ext uri="{FF2B5EF4-FFF2-40B4-BE49-F238E27FC236}">
                <a16:creationId xmlns:a16="http://schemas.microsoft.com/office/drawing/2014/main" id="{3BFBDE9F-6407-DFC0-EDA2-93E8BAEC7665}"/>
              </a:ext>
            </a:extLst>
          </p:cNvPr>
          <p:cNvSpPr/>
          <p:nvPr/>
        </p:nvSpPr>
        <p:spPr>
          <a:xfrm>
            <a:off x="879090" y="5689568"/>
            <a:ext cx="8010078" cy="81616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2A402B75-D7AD-C407-50A6-DF3C93AE791B}"/>
              </a:ext>
            </a:extLst>
          </p:cNvPr>
          <p:cNvPicPr>
            <a:picLocks noChangeAspect="1"/>
          </p:cNvPicPr>
          <p:nvPr/>
        </p:nvPicPr>
        <p:blipFill>
          <a:blip r:embed="rId4"/>
          <a:stretch>
            <a:fillRect/>
          </a:stretch>
        </p:blipFill>
        <p:spPr>
          <a:xfrm>
            <a:off x="10145638" y="-37579"/>
            <a:ext cx="2065151" cy="6939419"/>
          </a:xfrm>
          <a:prstGeom prst="rect">
            <a:avLst/>
          </a:prstGeom>
        </p:spPr>
      </p:pic>
      <p:sp>
        <p:nvSpPr>
          <p:cNvPr id="15" name="Title 1">
            <a:extLst>
              <a:ext uri="{FF2B5EF4-FFF2-40B4-BE49-F238E27FC236}">
                <a16:creationId xmlns:a16="http://schemas.microsoft.com/office/drawing/2014/main" id="{01E7DDE6-B9F3-FB72-7B01-B32CFD1A0584}"/>
              </a:ext>
            </a:extLst>
          </p:cNvPr>
          <p:cNvSpPr txBox="1">
            <a:spLocks/>
          </p:cNvSpPr>
          <p:nvPr/>
        </p:nvSpPr>
        <p:spPr>
          <a:xfrm>
            <a:off x="879089" y="1474228"/>
            <a:ext cx="7407661" cy="1426136"/>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Why it’s Important to Celebrate and Understand Difference</a:t>
            </a:r>
          </a:p>
        </p:txBody>
      </p:sp>
      <p:sp>
        <p:nvSpPr>
          <p:cNvPr id="16" name="Subtitle 2">
            <a:extLst>
              <a:ext uri="{FF2B5EF4-FFF2-40B4-BE49-F238E27FC236}">
                <a16:creationId xmlns:a16="http://schemas.microsoft.com/office/drawing/2014/main" id="{973FECD1-5E6A-29BD-9C66-A16B53C99EA4}"/>
              </a:ext>
            </a:extLst>
          </p:cNvPr>
          <p:cNvSpPr txBox="1">
            <a:spLocks/>
          </p:cNvSpPr>
          <p:nvPr/>
        </p:nvSpPr>
        <p:spPr>
          <a:xfrm>
            <a:off x="879089" y="991785"/>
            <a:ext cx="6367872"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Session Four:</a:t>
            </a:r>
          </a:p>
        </p:txBody>
      </p:sp>
      <p:pic>
        <p:nvPicPr>
          <p:cNvPr id="2" name="Picture 1">
            <a:extLst>
              <a:ext uri="{FF2B5EF4-FFF2-40B4-BE49-F238E27FC236}">
                <a16:creationId xmlns:a16="http://schemas.microsoft.com/office/drawing/2014/main" id="{E35FDC7F-67D5-CB79-12B8-BE1539F9E3E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908605" y="5653438"/>
            <a:ext cx="1050537" cy="964428"/>
          </a:xfrm>
          <a:prstGeom prst="rect">
            <a:avLst/>
          </a:prstGeom>
        </p:spPr>
      </p:pic>
      <p:sp>
        <p:nvSpPr>
          <p:cNvPr id="8" name="Title 1">
            <a:extLst>
              <a:ext uri="{FF2B5EF4-FFF2-40B4-BE49-F238E27FC236}">
                <a16:creationId xmlns:a16="http://schemas.microsoft.com/office/drawing/2014/main" id="{845FDF25-3A28-ADA2-DF9F-3D39868F0FC8}"/>
              </a:ext>
            </a:extLst>
          </p:cNvPr>
          <p:cNvSpPr txBox="1">
            <a:spLocks/>
          </p:cNvSpPr>
          <p:nvPr/>
        </p:nvSpPr>
        <p:spPr>
          <a:xfrm>
            <a:off x="1020774" y="5621548"/>
            <a:ext cx="7868393" cy="9572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lvl="0">
              <a:lnSpc>
                <a:spcPct val="100000"/>
              </a:lnSpc>
              <a:spcBef>
                <a:spcPts val="0"/>
              </a:spcBef>
            </a:pPr>
            <a:r>
              <a:rPr lang="en-NZ" sz="1800" b="1" i="1" dirty="0">
                <a:latin typeface="Exo" pitchFamily="2" charset="77"/>
              </a:rPr>
              <a:t>Trigger warning </a:t>
            </a:r>
            <a:r>
              <a:rPr lang="en-NZ" sz="1800" i="1" dirty="0">
                <a:latin typeface="Exo" pitchFamily="2" charset="77"/>
              </a:rPr>
              <a:t>- this video is a first hand account of Gavin's experience of getting beaten up.</a:t>
            </a:r>
            <a:endParaRPr lang="en-NZ" sz="1800" i="1" dirty="0">
              <a:solidFill>
                <a:schemeClr val="dk1"/>
              </a:solidFill>
              <a:latin typeface="Exo" pitchFamily="2" charset="77"/>
              <a:ea typeface="Exo Medium"/>
              <a:cs typeface="Exo Medium"/>
              <a:sym typeface="Exo Medium"/>
            </a:endParaRPr>
          </a:p>
        </p:txBody>
      </p:sp>
    </p:spTree>
    <p:extLst>
      <p:ext uri="{BB962C8B-B14F-4D97-AF65-F5344CB8AC3E}">
        <p14:creationId xmlns:p14="http://schemas.microsoft.com/office/powerpoint/2010/main" val="2942969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07F620-6778-2386-E40E-BAEBB6561AB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08BE5A9-FEDC-0419-61F8-1A5FFDAC3410}"/>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9D3F4679-B27D-9ABB-D0B8-41CA44D5018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908605" y="5653438"/>
            <a:ext cx="1050537" cy="964428"/>
          </a:xfrm>
          <a:prstGeom prst="rect">
            <a:avLst/>
          </a:prstGeom>
        </p:spPr>
      </p:pic>
      <p:sp>
        <p:nvSpPr>
          <p:cNvPr id="4" name="Subtitle 2">
            <a:extLst>
              <a:ext uri="{FF2B5EF4-FFF2-40B4-BE49-F238E27FC236}">
                <a16:creationId xmlns:a16="http://schemas.microsoft.com/office/drawing/2014/main" id="{91C103F7-8833-5C26-0D58-367870C1FE59}"/>
              </a:ext>
            </a:extLst>
          </p:cNvPr>
          <p:cNvSpPr txBox="1">
            <a:spLocks/>
          </p:cNvSpPr>
          <p:nvPr/>
        </p:nvSpPr>
        <p:spPr>
          <a:xfrm>
            <a:off x="879088" y="2394439"/>
            <a:ext cx="10029517" cy="34876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381000">
              <a:spcBef>
                <a:spcPts val="0"/>
              </a:spcBef>
              <a:buClr>
                <a:schemeClr val="dk1"/>
              </a:buClr>
              <a:buSzPts val="2400"/>
              <a:buFont typeface="Exo"/>
              <a:buChar char="●"/>
            </a:pPr>
            <a:r>
              <a:rPr lang="en-NZ" sz="2400" dirty="0">
                <a:solidFill>
                  <a:schemeClr val="dk1"/>
                </a:solidFill>
                <a:latin typeface="Exo"/>
                <a:ea typeface="Exo"/>
                <a:cs typeface="Exo"/>
                <a:sym typeface="Exo"/>
              </a:rPr>
              <a:t>Every individual deserves to be treated with </a:t>
            </a:r>
            <a:r>
              <a:rPr lang="en-NZ" sz="2400" b="1" dirty="0">
                <a:solidFill>
                  <a:schemeClr val="dk1"/>
                </a:solidFill>
                <a:latin typeface="Exo"/>
                <a:ea typeface="Exo"/>
                <a:cs typeface="Exo"/>
                <a:sym typeface="Exo"/>
              </a:rPr>
              <a:t>kindness and respect.</a:t>
            </a:r>
            <a:endParaRPr lang="en-NZ" dirty="0">
              <a:solidFill>
                <a:schemeClr val="dk1"/>
              </a:solidFill>
              <a:latin typeface="Exo Medium"/>
              <a:ea typeface="Exo Medium"/>
              <a:cs typeface="Exo Medium"/>
              <a:sym typeface="Exo Medium"/>
            </a:endParaRPr>
          </a:p>
        </p:txBody>
      </p:sp>
      <p:sp>
        <p:nvSpPr>
          <p:cNvPr id="9" name="Subtitle 2">
            <a:extLst>
              <a:ext uri="{FF2B5EF4-FFF2-40B4-BE49-F238E27FC236}">
                <a16:creationId xmlns:a16="http://schemas.microsoft.com/office/drawing/2014/main" id="{D040A03C-7BE5-83F0-EF36-E119FD162B2F}"/>
              </a:ext>
            </a:extLst>
          </p:cNvPr>
          <p:cNvSpPr txBox="1">
            <a:spLocks/>
          </p:cNvSpPr>
          <p:nvPr/>
        </p:nvSpPr>
        <p:spPr>
          <a:xfrm>
            <a:off x="879090" y="3110813"/>
            <a:ext cx="9422198" cy="13364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381000">
              <a:spcBef>
                <a:spcPts val="0"/>
              </a:spcBef>
              <a:buClr>
                <a:schemeClr val="dk1"/>
              </a:buClr>
              <a:buSzPts val="2400"/>
              <a:buFont typeface="Exo"/>
              <a:buChar char="●"/>
            </a:pPr>
            <a:r>
              <a:rPr lang="en-NZ" sz="2400" b="1" dirty="0">
                <a:solidFill>
                  <a:schemeClr val="dk1"/>
                </a:solidFill>
                <a:latin typeface="Exo"/>
                <a:ea typeface="Exo"/>
                <a:cs typeface="Exo"/>
                <a:sym typeface="Exo"/>
              </a:rPr>
              <a:t>Prejudice</a:t>
            </a:r>
            <a:r>
              <a:rPr lang="en-NZ" sz="2400" dirty="0">
                <a:solidFill>
                  <a:schemeClr val="dk1"/>
                </a:solidFill>
                <a:latin typeface="Exo"/>
                <a:ea typeface="Exo"/>
                <a:cs typeface="Exo"/>
                <a:sym typeface="Exo"/>
              </a:rPr>
              <a:t> (making unfair assumptions and judgements about someone based on their race, culture, religion, gender identity, disability, sexual orientation) is </a:t>
            </a:r>
            <a:r>
              <a:rPr lang="en-NZ" sz="2400" b="1" dirty="0">
                <a:solidFill>
                  <a:schemeClr val="dk1"/>
                </a:solidFill>
                <a:latin typeface="Exo"/>
                <a:ea typeface="Exo"/>
                <a:cs typeface="Exo"/>
                <a:sym typeface="Exo"/>
              </a:rPr>
              <a:t>born from fear and ignorance</a:t>
            </a:r>
            <a:r>
              <a:rPr lang="en-NZ" sz="2400" dirty="0">
                <a:solidFill>
                  <a:schemeClr val="dk1"/>
                </a:solidFill>
                <a:latin typeface="Exo"/>
                <a:ea typeface="Exo"/>
                <a:cs typeface="Exo"/>
                <a:sym typeface="Exo"/>
              </a:rPr>
              <a:t> surrounding those that seem different to us. </a:t>
            </a:r>
          </a:p>
        </p:txBody>
      </p:sp>
      <p:sp>
        <p:nvSpPr>
          <p:cNvPr id="10" name="Subtitle 2">
            <a:extLst>
              <a:ext uri="{FF2B5EF4-FFF2-40B4-BE49-F238E27FC236}">
                <a16:creationId xmlns:a16="http://schemas.microsoft.com/office/drawing/2014/main" id="{6174BC09-EE96-96E2-9432-A4053FB810F3}"/>
              </a:ext>
            </a:extLst>
          </p:cNvPr>
          <p:cNvSpPr txBox="1">
            <a:spLocks/>
          </p:cNvSpPr>
          <p:nvPr/>
        </p:nvSpPr>
        <p:spPr>
          <a:xfrm>
            <a:off x="879088" y="4814889"/>
            <a:ext cx="8650675" cy="175573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381000">
              <a:spcBef>
                <a:spcPts val="0"/>
              </a:spcBef>
              <a:buClr>
                <a:schemeClr val="dk1"/>
              </a:buClr>
              <a:buSzPts val="2400"/>
              <a:buFont typeface="Exo"/>
              <a:buChar char="●"/>
            </a:pPr>
            <a:r>
              <a:rPr lang="en-NZ" sz="2400" b="1" dirty="0">
                <a:solidFill>
                  <a:schemeClr val="dk1"/>
                </a:solidFill>
                <a:latin typeface="Exo"/>
                <a:ea typeface="Exo"/>
                <a:cs typeface="Exo"/>
                <a:sym typeface="Exo"/>
              </a:rPr>
              <a:t>Prejudicial attitudes lead to hatred. </a:t>
            </a:r>
            <a:r>
              <a:rPr lang="en-NZ" sz="2400" dirty="0">
                <a:solidFill>
                  <a:schemeClr val="dk1"/>
                </a:solidFill>
                <a:latin typeface="Exo"/>
                <a:ea typeface="Exo"/>
                <a:cs typeface="Exo"/>
                <a:sym typeface="Exo"/>
              </a:rPr>
              <a:t>Hatred leads to the </a:t>
            </a:r>
            <a:r>
              <a:rPr lang="en-NZ" sz="2400" b="1" dirty="0">
                <a:solidFill>
                  <a:schemeClr val="dk1"/>
                </a:solidFill>
                <a:latin typeface="Exo"/>
                <a:ea typeface="Exo"/>
                <a:cs typeface="Exo"/>
                <a:sym typeface="Exo"/>
              </a:rPr>
              <a:t>dehumanisation of those that are seen to be “different”</a:t>
            </a:r>
            <a:r>
              <a:rPr lang="en-NZ" sz="2400" dirty="0">
                <a:solidFill>
                  <a:schemeClr val="dk1"/>
                </a:solidFill>
                <a:latin typeface="Exo"/>
                <a:ea typeface="Exo"/>
                <a:cs typeface="Exo"/>
                <a:sym typeface="Exo"/>
              </a:rPr>
              <a:t>. </a:t>
            </a:r>
            <a:br>
              <a:rPr lang="en-NZ" sz="2400" dirty="0">
                <a:solidFill>
                  <a:schemeClr val="dk1"/>
                </a:solidFill>
                <a:latin typeface="Exo"/>
                <a:ea typeface="Exo"/>
                <a:cs typeface="Exo"/>
                <a:sym typeface="Exo"/>
              </a:rPr>
            </a:br>
            <a:r>
              <a:rPr lang="en-NZ" sz="2400" dirty="0">
                <a:solidFill>
                  <a:schemeClr val="dk1"/>
                </a:solidFill>
                <a:latin typeface="Exo"/>
                <a:ea typeface="Exo"/>
                <a:cs typeface="Exo"/>
                <a:sym typeface="Exo"/>
              </a:rPr>
              <a:t>The dehumanisation of anyone can have terrible consequences, as people are not treated with </a:t>
            </a:r>
            <a:br>
              <a:rPr lang="en-NZ" sz="2400" dirty="0">
                <a:solidFill>
                  <a:schemeClr val="dk1"/>
                </a:solidFill>
                <a:latin typeface="Exo"/>
                <a:ea typeface="Exo"/>
                <a:cs typeface="Exo"/>
                <a:sym typeface="Exo"/>
              </a:rPr>
            </a:br>
            <a:r>
              <a:rPr lang="en-NZ" sz="2400" dirty="0">
                <a:solidFill>
                  <a:schemeClr val="dk1"/>
                </a:solidFill>
                <a:latin typeface="Exo"/>
                <a:ea typeface="Exo"/>
                <a:cs typeface="Exo"/>
                <a:sym typeface="Exo"/>
              </a:rPr>
              <a:t>the kindness and respect that they deserve. </a:t>
            </a:r>
            <a:endParaRPr lang="en-NZ" dirty="0">
              <a:solidFill>
                <a:schemeClr val="dk1"/>
              </a:solidFill>
              <a:latin typeface="Exo Medium"/>
              <a:ea typeface="Exo Medium"/>
              <a:cs typeface="Exo Medium"/>
              <a:sym typeface="Exo Medium"/>
            </a:endParaRPr>
          </a:p>
        </p:txBody>
      </p:sp>
      <p:sp>
        <p:nvSpPr>
          <p:cNvPr id="7" name="Title 1">
            <a:extLst>
              <a:ext uri="{FF2B5EF4-FFF2-40B4-BE49-F238E27FC236}">
                <a16:creationId xmlns:a16="http://schemas.microsoft.com/office/drawing/2014/main" id="{34694BB7-2144-0DAF-3A9F-61A2FBBD48B6}"/>
              </a:ext>
            </a:extLst>
          </p:cNvPr>
          <p:cNvSpPr txBox="1">
            <a:spLocks/>
          </p:cNvSpPr>
          <p:nvPr/>
        </p:nvSpPr>
        <p:spPr>
          <a:xfrm>
            <a:off x="879089" y="1474228"/>
            <a:ext cx="9621762" cy="7677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spcBef>
                <a:spcPts val="0"/>
              </a:spcBef>
              <a:buClr>
                <a:schemeClr val="dk1"/>
              </a:buClr>
              <a:buSzPts val="4400"/>
            </a:pPr>
            <a:r>
              <a:rPr lang="en-NZ" dirty="0">
                <a:solidFill>
                  <a:schemeClr val="dk1"/>
                </a:solidFill>
                <a:ea typeface="Exo Medium"/>
                <a:cs typeface="Exo Medium"/>
                <a:sym typeface="Exo Medium"/>
              </a:rPr>
              <a:t>At Electric Umbrella, we believe:</a:t>
            </a:r>
          </a:p>
        </p:txBody>
      </p:sp>
      <p:sp>
        <p:nvSpPr>
          <p:cNvPr id="5" name="Subtitle 2">
            <a:extLst>
              <a:ext uri="{FF2B5EF4-FFF2-40B4-BE49-F238E27FC236}">
                <a16:creationId xmlns:a16="http://schemas.microsoft.com/office/drawing/2014/main" id="{F7EC97BF-AAB1-96CC-2E63-2A19B8134BA0}"/>
              </a:ext>
            </a:extLst>
          </p:cNvPr>
          <p:cNvSpPr txBox="1">
            <a:spLocks/>
          </p:cNvSpPr>
          <p:nvPr/>
        </p:nvSpPr>
        <p:spPr>
          <a:xfrm>
            <a:off x="879089" y="991784"/>
            <a:ext cx="9621762" cy="4824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Session Four: </a:t>
            </a:r>
            <a:r>
              <a:rPr lang="en-NZ" sz="2000" b="1" dirty="0">
                <a:latin typeface="Exo" pitchFamily="2" charset="77"/>
              </a:rPr>
              <a:t>Why it’s Important to Celebrate and Understand Difference</a:t>
            </a:r>
          </a:p>
        </p:txBody>
      </p:sp>
    </p:spTree>
    <p:extLst>
      <p:ext uri="{BB962C8B-B14F-4D97-AF65-F5344CB8AC3E}">
        <p14:creationId xmlns:p14="http://schemas.microsoft.com/office/powerpoint/2010/main" val="897408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46A6B-C44A-F86C-54FA-ED7B0C410FF8}"/>
            </a:ext>
          </a:extLst>
        </p:cNvPr>
        <p:cNvGrpSpPr/>
        <p:nvPr/>
      </p:nvGrpSpPr>
      <p:grpSpPr>
        <a:xfrm>
          <a:off x="0" y="0"/>
          <a:ext cx="0" cy="0"/>
          <a:chOff x="0" y="0"/>
          <a:chExt cx="0" cy="0"/>
        </a:xfrm>
      </p:grpSpPr>
      <p:sp>
        <p:nvSpPr>
          <p:cNvPr id="16" name="Title 1">
            <a:extLst>
              <a:ext uri="{FF2B5EF4-FFF2-40B4-BE49-F238E27FC236}">
                <a16:creationId xmlns:a16="http://schemas.microsoft.com/office/drawing/2014/main" id="{8CF8E761-DA12-6B74-2405-3E8C03BEB4C3}"/>
              </a:ext>
            </a:extLst>
          </p:cNvPr>
          <p:cNvSpPr txBox="1">
            <a:spLocks/>
          </p:cNvSpPr>
          <p:nvPr/>
        </p:nvSpPr>
        <p:spPr>
          <a:xfrm>
            <a:off x="772638" y="1488082"/>
            <a:ext cx="9266549" cy="127571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marL="76200" lvl="0">
              <a:spcBef>
                <a:spcPts val="0"/>
              </a:spcBef>
              <a:buClr>
                <a:schemeClr val="dk1"/>
              </a:buClr>
              <a:buSzPts val="2400"/>
            </a:pPr>
            <a:r>
              <a:rPr lang="en-NZ" sz="2800" dirty="0">
                <a:solidFill>
                  <a:schemeClr val="dk1"/>
                </a:solidFill>
                <a:latin typeface="Exo"/>
                <a:ea typeface="Exo"/>
                <a:cs typeface="Exo"/>
                <a:sym typeface="Exo"/>
              </a:rPr>
              <a:t>One of our learning disabled members, </a:t>
            </a:r>
            <a:r>
              <a:rPr lang="en-NZ" sz="2800" b="1" dirty="0">
                <a:solidFill>
                  <a:schemeClr val="dk1"/>
                </a:solidFill>
                <a:latin typeface="Exo"/>
                <a:ea typeface="Exo"/>
                <a:cs typeface="Exo"/>
                <a:sym typeface="Exo"/>
              </a:rPr>
              <a:t>Gavin </a:t>
            </a:r>
            <a:r>
              <a:rPr lang="en-NZ" sz="2800" dirty="0">
                <a:solidFill>
                  <a:schemeClr val="dk1"/>
                </a:solidFill>
                <a:latin typeface="Exo"/>
                <a:ea typeface="Exo"/>
                <a:cs typeface="Exo"/>
                <a:sym typeface="Exo"/>
              </a:rPr>
              <a:t>works at a supermarket. He was </a:t>
            </a:r>
            <a:r>
              <a:rPr lang="en-NZ" sz="2800" b="1" dirty="0">
                <a:solidFill>
                  <a:schemeClr val="dk1"/>
                </a:solidFill>
                <a:latin typeface="Exo"/>
                <a:ea typeface="Exo"/>
                <a:cs typeface="Exo"/>
                <a:sym typeface="Exo"/>
              </a:rPr>
              <a:t>targeted and badly beaten up, because of his disability. </a:t>
            </a:r>
          </a:p>
        </p:txBody>
      </p:sp>
      <p:pic>
        <p:nvPicPr>
          <p:cNvPr id="4" name="Picture 3">
            <a:extLst>
              <a:ext uri="{FF2B5EF4-FFF2-40B4-BE49-F238E27FC236}">
                <a16:creationId xmlns:a16="http://schemas.microsoft.com/office/drawing/2014/main" id="{4454A28F-D6E9-1DA0-F6B6-FDD0C2F4BB57}"/>
              </a:ext>
            </a:extLst>
          </p:cNvPr>
          <p:cNvPicPr>
            <a:picLocks noChangeAspect="1"/>
          </p:cNvPicPr>
          <p:nvPr/>
        </p:nvPicPr>
        <p:blipFill>
          <a:blip r:embed="rId4"/>
          <a:stretch>
            <a:fillRect/>
          </a:stretch>
        </p:blipFill>
        <p:spPr>
          <a:xfrm>
            <a:off x="10145638" y="-37579"/>
            <a:ext cx="2065151" cy="6939419"/>
          </a:xfrm>
          <a:prstGeom prst="rect">
            <a:avLst/>
          </a:prstGeom>
        </p:spPr>
      </p:pic>
      <p:pic>
        <p:nvPicPr>
          <p:cNvPr id="5" name="Picture 4">
            <a:extLst>
              <a:ext uri="{FF2B5EF4-FFF2-40B4-BE49-F238E27FC236}">
                <a16:creationId xmlns:a16="http://schemas.microsoft.com/office/drawing/2014/main" id="{D4EDA67A-E9B7-F8D7-A8E1-21A693530EB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908605" y="5653438"/>
            <a:ext cx="1050537" cy="964428"/>
          </a:xfrm>
          <a:prstGeom prst="rect">
            <a:avLst/>
          </a:prstGeom>
        </p:spPr>
      </p:pic>
      <p:sp>
        <p:nvSpPr>
          <p:cNvPr id="3" name="Subtitle 2">
            <a:extLst>
              <a:ext uri="{FF2B5EF4-FFF2-40B4-BE49-F238E27FC236}">
                <a16:creationId xmlns:a16="http://schemas.microsoft.com/office/drawing/2014/main" id="{0D9F16FB-2B17-4510-FB47-B381FAAE7B29}"/>
              </a:ext>
            </a:extLst>
          </p:cNvPr>
          <p:cNvSpPr txBox="1">
            <a:spLocks/>
          </p:cNvSpPr>
          <p:nvPr/>
        </p:nvSpPr>
        <p:spPr>
          <a:xfrm>
            <a:off x="879089" y="991784"/>
            <a:ext cx="9621762" cy="4824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Session Four: </a:t>
            </a:r>
            <a:r>
              <a:rPr lang="en-NZ" sz="2000" b="1" dirty="0">
                <a:latin typeface="Exo" pitchFamily="2" charset="77"/>
              </a:rPr>
              <a:t>Why it’s Important to Celebrate and Understand Difference</a:t>
            </a:r>
          </a:p>
        </p:txBody>
      </p:sp>
      <p:sp>
        <p:nvSpPr>
          <p:cNvPr id="6" name="Title 1">
            <a:extLst>
              <a:ext uri="{FF2B5EF4-FFF2-40B4-BE49-F238E27FC236}">
                <a16:creationId xmlns:a16="http://schemas.microsoft.com/office/drawing/2014/main" id="{439E830B-F5E2-A332-6A88-746A3DA0E618}"/>
              </a:ext>
            </a:extLst>
          </p:cNvPr>
          <p:cNvSpPr txBox="1">
            <a:spLocks/>
          </p:cNvSpPr>
          <p:nvPr/>
        </p:nvSpPr>
        <p:spPr>
          <a:xfrm>
            <a:off x="7141053" y="5668076"/>
            <a:ext cx="2898134" cy="65284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lvl="0">
              <a:lnSpc>
                <a:spcPct val="100000"/>
              </a:lnSpc>
              <a:spcBef>
                <a:spcPts val="0"/>
              </a:spcBef>
            </a:pPr>
            <a:r>
              <a:rPr lang="en-NZ" sz="1800" dirty="0">
                <a:solidFill>
                  <a:schemeClr val="dk1"/>
                </a:solidFill>
                <a:latin typeface="Exo" pitchFamily="2" charset="77"/>
                <a:ea typeface="Exo"/>
                <a:cs typeface="Exo"/>
                <a:sym typeface="Exo"/>
              </a:rPr>
              <a:t>Gavin, pictured on the microphone in the centre.</a:t>
            </a:r>
          </a:p>
        </p:txBody>
      </p:sp>
      <p:pic>
        <p:nvPicPr>
          <p:cNvPr id="7" name="Online Media 6" descr="Hate Crime Awareness interview: Electric Umbrella member, Gavin">
            <a:hlinkClick r:id="" action="ppaction://media"/>
            <a:extLst>
              <a:ext uri="{FF2B5EF4-FFF2-40B4-BE49-F238E27FC236}">
                <a16:creationId xmlns:a16="http://schemas.microsoft.com/office/drawing/2014/main" id="{FDDA39F5-53B5-3AD9-BE88-FD6A610B2092}"/>
              </a:ext>
            </a:extLst>
          </p:cNvPr>
          <p:cNvPicPr>
            <a:picLocks noRot="1" noChangeAspect="1"/>
          </p:cNvPicPr>
          <p:nvPr>
            <a:videoFile r:link="rId1"/>
          </p:nvPr>
        </p:nvPicPr>
        <p:blipFill>
          <a:blip r:embed="rId6"/>
          <a:stretch>
            <a:fillRect/>
          </a:stretch>
        </p:blipFill>
        <p:spPr>
          <a:xfrm>
            <a:off x="961652" y="2973330"/>
            <a:ext cx="5752299" cy="3250049"/>
          </a:xfrm>
          <a:prstGeom prst="rect">
            <a:avLst/>
          </a:prstGeom>
        </p:spPr>
      </p:pic>
      <p:pic>
        <p:nvPicPr>
          <p:cNvPr id="8" name="Google Shape;184;g3c6e5bfc516_0_55" title="EUHH-0-19 (1).jpg">
            <a:extLst>
              <a:ext uri="{FF2B5EF4-FFF2-40B4-BE49-F238E27FC236}">
                <a16:creationId xmlns:a16="http://schemas.microsoft.com/office/drawing/2014/main" id="{CA5EC6BA-D48B-42B2-FEDB-D20CD5225230}"/>
              </a:ext>
            </a:extLst>
          </p:cNvPr>
          <p:cNvPicPr preferRelativeResize="0"/>
          <p:nvPr/>
        </p:nvPicPr>
        <p:blipFill rotWithShape="1">
          <a:blip r:embed="rId7">
            <a:alphaModFix/>
          </a:blip>
          <a:srcRect l="16792" t="3966" r="12493" b="4530"/>
          <a:stretch>
            <a:fillRect/>
          </a:stretch>
        </p:blipFill>
        <p:spPr>
          <a:xfrm>
            <a:off x="7251192" y="2967779"/>
            <a:ext cx="2894446" cy="2496313"/>
          </a:xfrm>
          <a:prstGeom prst="rect">
            <a:avLst/>
          </a:prstGeom>
          <a:noFill/>
          <a:ln>
            <a:noFill/>
          </a:ln>
        </p:spPr>
      </p:pic>
    </p:spTree>
    <p:extLst>
      <p:ext uri="{BB962C8B-B14F-4D97-AF65-F5344CB8AC3E}">
        <p14:creationId xmlns:p14="http://schemas.microsoft.com/office/powerpoint/2010/main" val="1258222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8273F-6D96-413A-C624-1247BB60E1A6}"/>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1F64C22-2F75-7773-8513-068D94ACA34A}"/>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2B22ABBC-C0AF-CA8E-E572-C12D7967960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908605" y="5653438"/>
            <a:ext cx="1050537" cy="964428"/>
          </a:xfrm>
          <a:prstGeom prst="rect">
            <a:avLst/>
          </a:prstGeom>
        </p:spPr>
      </p:pic>
      <p:sp>
        <p:nvSpPr>
          <p:cNvPr id="4" name="Subtitle 2">
            <a:extLst>
              <a:ext uri="{FF2B5EF4-FFF2-40B4-BE49-F238E27FC236}">
                <a16:creationId xmlns:a16="http://schemas.microsoft.com/office/drawing/2014/main" id="{E7D79696-603C-C3D1-EEDE-928BB84DB2DF}"/>
              </a:ext>
            </a:extLst>
          </p:cNvPr>
          <p:cNvSpPr txBox="1">
            <a:spLocks/>
          </p:cNvSpPr>
          <p:nvPr/>
        </p:nvSpPr>
        <p:spPr>
          <a:xfrm>
            <a:off x="879089" y="2249360"/>
            <a:ext cx="7502912" cy="4240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381000">
              <a:spcBef>
                <a:spcPts val="0"/>
              </a:spcBef>
              <a:buClr>
                <a:schemeClr val="dk1"/>
              </a:buClr>
              <a:buSzPts val="2400"/>
              <a:buFont typeface="Exo"/>
              <a:buChar char="●"/>
            </a:pPr>
            <a:r>
              <a:rPr lang="en-NZ" sz="2400" dirty="0">
                <a:solidFill>
                  <a:schemeClr val="dk1"/>
                </a:solidFill>
                <a:latin typeface="Exo Medium"/>
                <a:ea typeface="Exo Medium"/>
                <a:cs typeface="Exo Medium"/>
                <a:sym typeface="Exo Medium"/>
              </a:rPr>
              <a:t>Why do you think the teenagers targeted Gavin?</a:t>
            </a:r>
          </a:p>
        </p:txBody>
      </p:sp>
      <p:sp>
        <p:nvSpPr>
          <p:cNvPr id="9" name="Subtitle 2">
            <a:extLst>
              <a:ext uri="{FF2B5EF4-FFF2-40B4-BE49-F238E27FC236}">
                <a16:creationId xmlns:a16="http://schemas.microsoft.com/office/drawing/2014/main" id="{AA222D1E-25E9-079F-F6E7-08E601B918C3}"/>
              </a:ext>
            </a:extLst>
          </p:cNvPr>
          <p:cNvSpPr txBox="1">
            <a:spLocks/>
          </p:cNvSpPr>
          <p:nvPr/>
        </p:nvSpPr>
        <p:spPr>
          <a:xfrm>
            <a:off x="879089" y="2785589"/>
            <a:ext cx="7922011" cy="4240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381000">
              <a:spcBef>
                <a:spcPts val="0"/>
              </a:spcBef>
              <a:buClr>
                <a:schemeClr val="dk1"/>
              </a:buClr>
              <a:buSzPts val="2400"/>
              <a:buFont typeface="Exo"/>
              <a:buChar char="●"/>
            </a:pPr>
            <a:r>
              <a:rPr lang="en-NZ" sz="2400" dirty="0">
                <a:solidFill>
                  <a:schemeClr val="dk1"/>
                </a:solidFill>
                <a:latin typeface="Exo Medium"/>
                <a:ea typeface="Exo Medium"/>
                <a:cs typeface="Exo Medium"/>
                <a:sym typeface="Exo Medium"/>
              </a:rPr>
              <a:t>Why do you think no-one intervened to help Gavin</a:t>
            </a:r>
            <a:r>
              <a:rPr lang="en-NZ" sz="2400" dirty="0">
                <a:solidFill>
                  <a:schemeClr val="dk1"/>
                </a:solidFill>
                <a:latin typeface="Exo"/>
                <a:ea typeface="Exo"/>
                <a:cs typeface="Exo"/>
                <a:sym typeface="Exo"/>
              </a:rPr>
              <a:t>?</a:t>
            </a:r>
          </a:p>
        </p:txBody>
      </p:sp>
      <p:sp>
        <p:nvSpPr>
          <p:cNvPr id="10" name="Subtitle 2">
            <a:extLst>
              <a:ext uri="{FF2B5EF4-FFF2-40B4-BE49-F238E27FC236}">
                <a16:creationId xmlns:a16="http://schemas.microsoft.com/office/drawing/2014/main" id="{D98A3351-5836-B5EE-F1E3-720B5E00BC7E}"/>
              </a:ext>
            </a:extLst>
          </p:cNvPr>
          <p:cNvSpPr txBox="1">
            <a:spLocks/>
          </p:cNvSpPr>
          <p:nvPr/>
        </p:nvSpPr>
        <p:spPr>
          <a:xfrm>
            <a:off x="879090" y="3321818"/>
            <a:ext cx="7236210" cy="8152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381000">
              <a:lnSpc>
                <a:spcPct val="100000"/>
              </a:lnSpc>
              <a:spcBef>
                <a:spcPts val="0"/>
              </a:spcBef>
              <a:buClr>
                <a:schemeClr val="dk1"/>
              </a:buClr>
              <a:buSzPts val="2400"/>
              <a:buFont typeface="Exo"/>
              <a:buChar char="●"/>
            </a:pPr>
            <a:r>
              <a:rPr lang="en-NZ" sz="2400" dirty="0">
                <a:solidFill>
                  <a:schemeClr val="dk1"/>
                </a:solidFill>
                <a:latin typeface="Exo Medium"/>
                <a:ea typeface="Exo Medium"/>
                <a:cs typeface="Exo Medium"/>
                <a:sym typeface="Exo Medium"/>
              </a:rPr>
              <a:t>What effects do you think the attack may have had on Gavin (not just physical)?</a:t>
            </a:r>
          </a:p>
        </p:txBody>
      </p:sp>
      <p:sp>
        <p:nvSpPr>
          <p:cNvPr id="11" name="Subtitle 2">
            <a:extLst>
              <a:ext uri="{FF2B5EF4-FFF2-40B4-BE49-F238E27FC236}">
                <a16:creationId xmlns:a16="http://schemas.microsoft.com/office/drawing/2014/main" id="{C4F2E881-FC5C-D2CC-223B-F6A457DDD6BF}"/>
              </a:ext>
            </a:extLst>
          </p:cNvPr>
          <p:cNvSpPr txBox="1">
            <a:spLocks/>
          </p:cNvSpPr>
          <p:nvPr/>
        </p:nvSpPr>
        <p:spPr>
          <a:xfrm>
            <a:off x="920107" y="4249203"/>
            <a:ext cx="9432207" cy="7677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381000">
              <a:spcBef>
                <a:spcPts val="0"/>
              </a:spcBef>
              <a:buClr>
                <a:schemeClr val="dk1"/>
              </a:buClr>
              <a:buSzPts val="2400"/>
              <a:buFont typeface="Exo"/>
              <a:buChar char="●"/>
            </a:pPr>
            <a:r>
              <a:rPr lang="en-NZ" sz="2400" dirty="0">
                <a:solidFill>
                  <a:schemeClr val="dk1"/>
                </a:solidFill>
                <a:latin typeface="Exo Medium"/>
                <a:ea typeface="Exo Medium"/>
                <a:cs typeface="Exo Medium"/>
                <a:sym typeface="Exo Medium"/>
              </a:rPr>
              <a:t>Can you think of a time when you, or someone you know,</a:t>
            </a:r>
            <a:br>
              <a:rPr lang="en-NZ" sz="2400" dirty="0">
                <a:solidFill>
                  <a:schemeClr val="dk1"/>
                </a:solidFill>
                <a:latin typeface="Exo Medium"/>
                <a:ea typeface="Exo Medium"/>
                <a:cs typeface="Exo Medium"/>
                <a:sym typeface="Exo Medium"/>
              </a:rPr>
            </a:br>
            <a:r>
              <a:rPr lang="en-NZ" sz="2400" dirty="0">
                <a:solidFill>
                  <a:schemeClr val="dk1"/>
                </a:solidFill>
                <a:latin typeface="Exo Medium"/>
                <a:ea typeface="Exo Medium"/>
                <a:cs typeface="Exo Medium"/>
                <a:sym typeface="Exo Medium"/>
              </a:rPr>
              <a:t>has been the victim of discriminatory language or behaviour?</a:t>
            </a:r>
          </a:p>
        </p:txBody>
      </p:sp>
      <p:sp>
        <p:nvSpPr>
          <p:cNvPr id="7" name="Title 1">
            <a:extLst>
              <a:ext uri="{FF2B5EF4-FFF2-40B4-BE49-F238E27FC236}">
                <a16:creationId xmlns:a16="http://schemas.microsoft.com/office/drawing/2014/main" id="{F181E97B-39FF-188F-5DE5-EF7C4AC1640D}"/>
              </a:ext>
            </a:extLst>
          </p:cNvPr>
          <p:cNvSpPr txBox="1">
            <a:spLocks/>
          </p:cNvSpPr>
          <p:nvPr/>
        </p:nvSpPr>
        <p:spPr>
          <a:xfrm>
            <a:off x="879089" y="1474228"/>
            <a:ext cx="9621762" cy="7677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Let’s discuss…</a:t>
            </a:r>
            <a:endParaRPr lang="en-US" dirty="0"/>
          </a:p>
        </p:txBody>
      </p:sp>
      <p:sp>
        <p:nvSpPr>
          <p:cNvPr id="5" name="Subtitle 2">
            <a:extLst>
              <a:ext uri="{FF2B5EF4-FFF2-40B4-BE49-F238E27FC236}">
                <a16:creationId xmlns:a16="http://schemas.microsoft.com/office/drawing/2014/main" id="{745D7F8F-8209-5E14-D951-915B2A2238DC}"/>
              </a:ext>
            </a:extLst>
          </p:cNvPr>
          <p:cNvSpPr txBox="1">
            <a:spLocks/>
          </p:cNvSpPr>
          <p:nvPr/>
        </p:nvSpPr>
        <p:spPr>
          <a:xfrm>
            <a:off x="879089" y="991784"/>
            <a:ext cx="9621762" cy="4824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Session Four: </a:t>
            </a:r>
            <a:r>
              <a:rPr lang="en-NZ" sz="2000" b="1" dirty="0">
                <a:latin typeface="Exo" pitchFamily="2" charset="77"/>
              </a:rPr>
              <a:t>Why it’s Important to Celebrate and Understand Difference</a:t>
            </a:r>
          </a:p>
        </p:txBody>
      </p:sp>
      <p:sp>
        <p:nvSpPr>
          <p:cNvPr id="8" name="Subtitle 2">
            <a:extLst>
              <a:ext uri="{FF2B5EF4-FFF2-40B4-BE49-F238E27FC236}">
                <a16:creationId xmlns:a16="http://schemas.microsoft.com/office/drawing/2014/main" id="{D277C5BA-17D3-BC60-EA6C-14AE19B011C8}"/>
              </a:ext>
            </a:extLst>
          </p:cNvPr>
          <p:cNvSpPr txBox="1">
            <a:spLocks/>
          </p:cNvSpPr>
          <p:nvPr/>
        </p:nvSpPr>
        <p:spPr>
          <a:xfrm>
            <a:off x="920108" y="5129058"/>
            <a:ext cx="7461894" cy="7677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381000">
              <a:spcBef>
                <a:spcPts val="0"/>
              </a:spcBef>
              <a:buClr>
                <a:schemeClr val="dk1"/>
              </a:buClr>
              <a:buSzPts val="2400"/>
              <a:buFont typeface="Exo"/>
              <a:buChar char="●"/>
            </a:pPr>
            <a:r>
              <a:rPr lang="en-NZ" sz="2400" dirty="0">
                <a:solidFill>
                  <a:schemeClr val="dk1"/>
                </a:solidFill>
                <a:latin typeface="Exo Medium"/>
                <a:ea typeface="Exo Medium"/>
                <a:cs typeface="Exo Medium"/>
                <a:sym typeface="Exo Medium"/>
              </a:rPr>
              <a:t>What should you do if you witness discriminatory language or behaviour?</a:t>
            </a:r>
          </a:p>
        </p:txBody>
      </p:sp>
      <p:sp>
        <p:nvSpPr>
          <p:cNvPr id="12" name="Subtitle 2">
            <a:extLst>
              <a:ext uri="{FF2B5EF4-FFF2-40B4-BE49-F238E27FC236}">
                <a16:creationId xmlns:a16="http://schemas.microsoft.com/office/drawing/2014/main" id="{1064A4B6-4745-FCDB-8E01-834A97C154BC}"/>
              </a:ext>
            </a:extLst>
          </p:cNvPr>
          <p:cNvSpPr txBox="1">
            <a:spLocks/>
          </p:cNvSpPr>
          <p:nvPr/>
        </p:nvSpPr>
        <p:spPr>
          <a:xfrm>
            <a:off x="920107" y="6008915"/>
            <a:ext cx="8762736" cy="39407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381000">
              <a:spcBef>
                <a:spcPts val="0"/>
              </a:spcBef>
              <a:buClr>
                <a:schemeClr val="dk1"/>
              </a:buClr>
              <a:buSzPts val="2400"/>
              <a:buFont typeface="Exo"/>
              <a:buChar char="●"/>
            </a:pPr>
            <a:r>
              <a:rPr lang="en-NZ" sz="2400" dirty="0">
                <a:solidFill>
                  <a:schemeClr val="dk1"/>
                </a:solidFill>
                <a:latin typeface="Exo Medium"/>
                <a:ea typeface="Exo Medium"/>
                <a:cs typeface="Exo Medium"/>
                <a:sym typeface="Exo Medium"/>
              </a:rPr>
              <a:t>How do you think this situation could have been avoided?</a:t>
            </a:r>
          </a:p>
        </p:txBody>
      </p:sp>
    </p:spTree>
    <p:extLst>
      <p:ext uri="{BB962C8B-B14F-4D97-AF65-F5344CB8AC3E}">
        <p14:creationId xmlns:p14="http://schemas.microsoft.com/office/powerpoint/2010/main" val="2742264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ppt_y</p:attrName>
                                        </p:attrNameLst>
                                      </p:cBhvr>
                                      <p:tavLst>
                                        <p:tav tm="0">
                                          <p:val>
                                            <p:strVal val="#ppt_y+#ppt_h*1.125000"/>
                                          </p:val>
                                        </p:tav>
                                        <p:tav tm="100000">
                                          <p:val>
                                            <p:strVal val="#ppt_y"/>
                                          </p:val>
                                        </p:tav>
                                      </p:tavLst>
                                    </p:anim>
                                    <p:animEffect transition="in" filter="wipe(up)">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ppt_y</p:attrName>
                                        </p:attrNameLst>
                                      </p:cBhvr>
                                      <p:tavLst>
                                        <p:tav tm="0">
                                          <p:val>
                                            <p:strVal val="#ppt_y+#ppt_h*1.125000"/>
                                          </p:val>
                                        </p:tav>
                                        <p:tav tm="100000">
                                          <p:val>
                                            <p:strVal val="#ppt_y"/>
                                          </p:val>
                                        </p:tav>
                                      </p:tavLst>
                                    </p:anim>
                                    <p:animEffect transition="in" filter="wipe(up)">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8"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CE42B9-2573-269A-F2E8-15FD01F014B9}"/>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198F5BD9-1A3C-CB4F-135F-5EEF3D0B5CA6}"/>
              </a:ext>
            </a:extLst>
          </p:cNvPr>
          <p:cNvPicPr>
            <a:picLocks noChangeAspect="1"/>
          </p:cNvPicPr>
          <p:nvPr/>
        </p:nvPicPr>
        <p:blipFill>
          <a:blip r:embed="rId3"/>
          <a:srcRect l="698" t="27719" b="39704"/>
          <a:stretch>
            <a:fillRect/>
          </a:stretch>
        </p:blipFill>
        <p:spPr>
          <a:xfrm>
            <a:off x="0" y="4457700"/>
            <a:ext cx="10993497" cy="2400300"/>
          </a:xfrm>
          <a:prstGeom prst="rect">
            <a:avLst/>
          </a:prstGeom>
        </p:spPr>
      </p:pic>
      <p:pic>
        <p:nvPicPr>
          <p:cNvPr id="9" name="Picture 8">
            <a:extLst>
              <a:ext uri="{FF2B5EF4-FFF2-40B4-BE49-F238E27FC236}">
                <a16:creationId xmlns:a16="http://schemas.microsoft.com/office/drawing/2014/main" id="{39595587-D00E-7D39-444B-C1F43D11C304}"/>
              </a:ext>
            </a:extLst>
          </p:cNvPr>
          <p:cNvPicPr>
            <a:picLocks noChangeAspect="1"/>
          </p:cNvPicPr>
          <p:nvPr/>
        </p:nvPicPr>
        <p:blipFill>
          <a:blip r:embed="rId4"/>
          <a:stretch>
            <a:fillRect/>
          </a:stretch>
        </p:blipFill>
        <p:spPr>
          <a:xfrm>
            <a:off x="10145638" y="-37579"/>
            <a:ext cx="2065151" cy="6939419"/>
          </a:xfrm>
          <a:prstGeom prst="rect">
            <a:avLst/>
          </a:prstGeom>
        </p:spPr>
      </p:pic>
      <p:sp>
        <p:nvSpPr>
          <p:cNvPr id="15" name="Title 1">
            <a:extLst>
              <a:ext uri="{FF2B5EF4-FFF2-40B4-BE49-F238E27FC236}">
                <a16:creationId xmlns:a16="http://schemas.microsoft.com/office/drawing/2014/main" id="{8CAEBF3B-63BF-0D74-E11F-F6E99A9BDBE9}"/>
              </a:ext>
            </a:extLst>
          </p:cNvPr>
          <p:cNvSpPr txBox="1">
            <a:spLocks/>
          </p:cNvSpPr>
          <p:nvPr/>
        </p:nvSpPr>
        <p:spPr>
          <a:xfrm>
            <a:off x="879089" y="1474228"/>
            <a:ext cx="7922011" cy="9572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solidFill>
                  <a:schemeClr val="dk1"/>
                </a:solidFill>
                <a:ea typeface="Exo Medium"/>
                <a:cs typeface="Exo Medium"/>
                <a:sym typeface="Exo Medium"/>
              </a:rPr>
              <a:t>“It’s Not A Crime to be Different”</a:t>
            </a:r>
            <a:endParaRPr lang="en-NZ" dirty="0"/>
          </a:p>
        </p:txBody>
      </p:sp>
      <p:sp>
        <p:nvSpPr>
          <p:cNvPr id="16" name="Subtitle 2">
            <a:extLst>
              <a:ext uri="{FF2B5EF4-FFF2-40B4-BE49-F238E27FC236}">
                <a16:creationId xmlns:a16="http://schemas.microsoft.com/office/drawing/2014/main" id="{905DBEAE-D17E-351D-B016-553D1594A7E0}"/>
              </a:ext>
            </a:extLst>
          </p:cNvPr>
          <p:cNvSpPr txBox="1">
            <a:spLocks/>
          </p:cNvSpPr>
          <p:nvPr/>
        </p:nvSpPr>
        <p:spPr>
          <a:xfrm>
            <a:off x="879089" y="991785"/>
            <a:ext cx="6367872"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Session Five:</a:t>
            </a:r>
          </a:p>
        </p:txBody>
      </p:sp>
      <p:pic>
        <p:nvPicPr>
          <p:cNvPr id="2" name="Picture 1">
            <a:extLst>
              <a:ext uri="{FF2B5EF4-FFF2-40B4-BE49-F238E27FC236}">
                <a16:creationId xmlns:a16="http://schemas.microsoft.com/office/drawing/2014/main" id="{9F95B2F7-16E3-A02C-56B8-461E9E26748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908605" y="5653438"/>
            <a:ext cx="1050537" cy="964428"/>
          </a:xfrm>
          <a:prstGeom prst="rect">
            <a:avLst/>
          </a:prstGeom>
        </p:spPr>
      </p:pic>
      <p:sp>
        <p:nvSpPr>
          <p:cNvPr id="8" name="Title 1">
            <a:extLst>
              <a:ext uri="{FF2B5EF4-FFF2-40B4-BE49-F238E27FC236}">
                <a16:creationId xmlns:a16="http://schemas.microsoft.com/office/drawing/2014/main" id="{3FD6E597-46C5-16A3-00CF-C8B34165E14D}"/>
              </a:ext>
            </a:extLst>
          </p:cNvPr>
          <p:cNvSpPr txBox="1">
            <a:spLocks/>
          </p:cNvSpPr>
          <p:nvPr/>
        </p:nvSpPr>
        <p:spPr>
          <a:xfrm>
            <a:off x="879089" y="2217896"/>
            <a:ext cx="9158046" cy="220861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lvl="0">
              <a:lnSpc>
                <a:spcPct val="100000"/>
              </a:lnSpc>
              <a:spcBef>
                <a:spcPts val="0"/>
              </a:spcBef>
            </a:pPr>
            <a:r>
              <a:rPr lang="en-NZ" sz="2000" dirty="0">
                <a:solidFill>
                  <a:schemeClr val="dk1"/>
                </a:solidFill>
                <a:latin typeface="Exo"/>
                <a:ea typeface="Exo"/>
                <a:cs typeface="Exo"/>
                <a:sym typeface="Exo"/>
              </a:rPr>
              <a:t>Following Gavin’s experience as the victim of a Hate Crime, </a:t>
            </a:r>
            <a:br>
              <a:rPr lang="en-NZ" sz="2000" dirty="0">
                <a:solidFill>
                  <a:schemeClr val="dk1"/>
                </a:solidFill>
                <a:latin typeface="Exo"/>
                <a:ea typeface="Exo"/>
                <a:cs typeface="Exo"/>
                <a:sym typeface="Exo"/>
              </a:rPr>
            </a:br>
            <a:r>
              <a:rPr lang="en-NZ" sz="2000" dirty="0">
                <a:solidFill>
                  <a:schemeClr val="dk1"/>
                </a:solidFill>
                <a:latin typeface="Exo"/>
                <a:ea typeface="Exo"/>
                <a:cs typeface="Exo"/>
                <a:sym typeface="Exo"/>
              </a:rPr>
              <a:t>we wrote a song with </a:t>
            </a:r>
            <a:r>
              <a:rPr lang="en-NZ" sz="2000" b="1" dirty="0">
                <a:solidFill>
                  <a:schemeClr val="dk1"/>
                </a:solidFill>
                <a:latin typeface="Exo"/>
                <a:ea typeface="Exo"/>
                <a:cs typeface="Exo"/>
                <a:sym typeface="Exo"/>
              </a:rPr>
              <a:t>Hertfordshire Constabulary</a:t>
            </a:r>
            <a:r>
              <a:rPr lang="en-NZ" sz="2000" dirty="0">
                <a:solidFill>
                  <a:schemeClr val="dk1"/>
                </a:solidFill>
                <a:latin typeface="Exo"/>
                <a:ea typeface="Exo"/>
                <a:cs typeface="Exo"/>
                <a:sym typeface="Exo"/>
              </a:rPr>
              <a:t>. </a:t>
            </a:r>
          </a:p>
          <a:p>
            <a:pPr lvl="0">
              <a:lnSpc>
                <a:spcPct val="100000"/>
              </a:lnSpc>
              <a:spcBef>
                <a:spcPts val="0"/>
              </a:spcBef>
            </a:pPr>
            <a:endParaRPr lang="en-NZ" sz="2000" dirty="0">
              <a:solidFill>
                <a:schemeClr val="dk1"/>
              </a:solidFill>
              <a:latin typeface="Exo"/>
              <a:ea typeface="Exo"/>
              <a:cs typeface="Exo"/>
              <a:sym typeface="Exo"/>
            </a:endParaRPr>
          </a:p>
          <a:p>
            <a:pPr lvl="0">
              <a:lnSpc>
                <a:spcPct val="100000"/>
              </a:lnSpc>
              <a:spcBef>
                <a:spcPts val="0"/>
              </a:spcBef>
              <a:buClr>
                <a:schemeClr val="dk1"/>
              </a:buClr>
              <a:buSzPts val="2400"/>
            </a:pPr>
            <a:r>
              <a:rPr lang="en-NZ" sz="2000" dirty="0">
                <a:solidFill>
                  <a:schemeClr val="dk1"/>
                </a:solidFill>
                <a:latin typeface="Exo"/>
                <a:ea typeface="Exo"/>
                <a:cs typeface="Exo"/>
                <a:sym typeface="Exo"/>
              </a:rPr>
              <a:t>It formed part of the </a:t>
            </a:r>
            <a:r>
              <a:rPr lang="en-NZ" sz="2000" b="1" dirty="0">
                <a:solidFill>
                  <a:schemeClr val="dk1"/>
                </a:solidFill>
                <a:latin typeface="Exo"/>
                <a:ea typeface="Exo"/>
                <a:cs typeface="Exo"/>
                <a:sym typeface="Exo"/>
              </a:rPr>
              <a:t>National Hate Crime Awareness Week Campaign 2025; </a:t>
            </a:r>
            <a:r>
              <a:rPr lang="en-NZ" sz="2000" dirty="0">
                <a:solidFill>
                  <a:schemeClr val="dk1"/>
                </a:solidFill>
                <a:latin typeface="Exo"/>
                <a:ea typeface="Exo"/>
                <a:cs typeface="Exo"/>
                <a:sym typeface="Exo"/>
              </a:rPr>
              <a:t>empowering people to take a stand against all forms of prejudice </a:t>
            </a:r>
            <a:br>
              <a:rPr lang="en-NZ" sz="2000" dirty="0">
                <a:solidFill>
                  <a:schemeClr val="dk1"/>
                </a:solidFill>
                <a:latin typeface="Exo"/>
                <a:ea typeface="Exo"/>
                <a:cs typeface="Exo"/>
                <a:sym typeface="Exo"/>
              </a:rPr>
            </a:br>
            <a:r>
              <a:rPr lang="en-NZ" sz="2000" dirty="0">
                <a:solidFill>
                  <a:schemeClr val="dk1"/>
                </a:solidFill>
                <a:latin typeface="Exo"/>
                <a:ea typeface="Exo"/>
                <a:cs typeface="Exo"/>
                <a:sym typeface="Exo"/>
              </a:rPr>
              <a:t>and hate in their communities. </a:t>
            </a:r>
            <a:endParaRPr lang="en-NZ" sz="2400" dirty="0">
              <a:solidFill>
                <a:schemeClr val="dk1"/>
              </a:solidFill>
              <a:latin typeface="Exo"/>
              <a:ea typeface="Exo"/>
              <a:cs typeface="Exo"/>
              <a:sym typeface="Exo"/>
            </a:endParaRPr>
          </a:p>
        </p:txBody>
      </p:sp>
    </p:spTree>
    <p:extLst>
      <p:ext uri="{BB962C8B-B14F-4D97-AF65-F5344CB8AC3E}">
        <p14:creationId xmlns:p14="http://schemas.microsoft.com/office/powerpoint/2010/main" val="3479807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46A6B-C44A-F86C-54FA-ED7B0C410FF8}"/>
            </a:ext>
          </a:extLst>
        </p:cNvPr>
        <p:cNvGrpSpPr/>
        <p:nvPr/>
      </p:nvGrpSpPr>
      <p:grpSpPr>
        <a:xfrm>
          <a:off x="0" y="0"/>
          <a:ext cx="0" cy="0"/>
          <a:chOff x="0" y="0"/>
          <a:chExt cx="0" cy="0"/>
        </a:xfrm>
      </p:grpSpPr>
      <p:sp>
        <p:nvSpPr>
          <p:cNvPr id="16" name="Title 1">
            <a:extLst>
              <a:ext uri="{FF2B5EF4-FFF2-40B4-BE49-F238E27FC236}">
                <a16:creationId xmlns:a16="http://schemas.microsoft.com/office/drawing/2014/main" id="{8CF8E761-DA12-6B74-2405-3E8C03BEB4C3}"/>
              </a:ext>
            </a:extLst>
          </p:cNvPr>
          <p:cNvSpPr txBox="1">
            <a:spLocks/>
          </p:cNvSpPr>
          <p:nvPr/>
        </p:nvSpPr>
        <p:spPr>
          <a:xfrm>
            <a:off x="772638" y="1488083"/>
            <a:ext cx="9861959" cy="10155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marL="76200" lvl="0">
              <a:lnSpc>
                <a:spcPct val="100000"/>
              </a:lnSpc>
              <a:spcBef>
                <a:spcPts val="0"/>
              </a:spcBef>
              <a:buClr>
                <a:schemeClr val="dk1"/>
              </a:buClr>
              <a:buSzPts val="2400"/>
            </a:pPr>
            <a:r>
              <a:rPr lang="en-NZ" sz="2800" dirty="0">
                <a:solidFill>
                  <a:schemeClr val="dk1"/>
                </a:solidFill>
                <a:latin typeface="Exo"/>
                <a:ea typeface="Exo"/>
                <a:cs typeface="Exo"/>
                <a:sym typeface="Exo"/>
              </a:rPr>
              <a:t>Watch the official video: featuring </a:t>
            </a:r>
            <a:r>
              <a:rPr lang="en-NZ" sz="2800" b="1" dirty="0">
                <a:solidFill>
                  <a:schemeClr val="dk1"/>
                </a:solidFill>
                <a:latin typeface="Exo"/>
                <a:ea typeface="Exo"/>
                <a:cs typeface="Exo"/>
                <a:sym typeface="Exo"/>
              </a:rPr>
              <a:t>Hate Crime Officers</a:t>
            </a:r>
            <a:r>
              <a:rPr lang="en-NZ" sz="2800" dirty="0">
                <a:solidFill>
                  <a:schemeClr val="dk1"/>
                </a:solidFill>
                <a:latin typeface="Exo"/>
                <a:ea typeface="Exo"/>
                <a:cs typeface="Exo"/>
                <a:sym typeface="Exo"/>
              </a:rPr>
              <a:t> alongside members of the </a:t>
            </a:r>
            <a:r>
              <a:rPr lang="en-NZ" sz="2800" b="1" dirty="0">
                <a:solidFill>
                  <a:schemeClr val="dk1"/>
                </a:solidFill>
                <a:latin typeface="Exo"/>
                <a:ea typeface="Exo"/>
                <a:cs typeface="Exo"/>
                <a:sym typeface="Exo"/>
              </a:rPr>
              <a:t>Electric Umbrella community.</a:t>
            </a:r>
          </a:p>
        </p:txBody>
      </p:sp>
      <p:pic>
        <p:nvPicPr>
          <p:cNvPr id="4" name="Picture 3">
            <a:extLst>
              <a:ext uri="{FF2B5EF4-FFF2-40B4-BE49-F238E27FC236}">
                <a16:creationId xmlns:a16="http://schemas.microsoft.com/office/drawing/2014/main" id="{4454A28F-D6E9-1DA0-F6B6-FDD0C2F4BB57}"/>
              </a:ext>
            </a:extLst>
          </p:cNvPr>
          <p:cNvPicPr>
            <a:picLocks noChangeAspect="1"/>
          </p:cNvPicPr>
          <p:nvPr/>
        </p:nvPicPr>
        <p:blipFill>
          <a:blip r:embed="rId4"/>
          <a:stretch>
            <a:fillRect/>
          </a:stretch>
        </p:blipFill>
        <p:spPr>
          <a:xfrm>
            <a:off x="10145638" y="-37579"/>
            <a:ext cx="2065151" cy="6939419"/>
          </a:xfrm>
          <a:prstGeom prst="rect">
            <a:avLst/>
          </a:prstGeom>
        </p:spPr>
      </p:pic>
      <p:pic>
        <p:nvPicPr>
          <p:cNvPr id="5" name="Picture 4">
            <a:extLst>
              <a:ext uri="{FF2B5EF4-FFF2-40B4-BE49-F238E27FC236}">
                <a16:creationId xmlns:a16="http://schemas.microsoft.com/office/drawing/2014/main" id="{D4EDA67A-E9B7-F8D7-A8E1-21A693530EB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908605" y="5653438"/>
            <a:ext cx="1050537" cy="964428"/>
          </a:xfrm>
          <a:prstGeom prst="rect">
            <a:avLst/>
          </a:prstGeom>
        </p:spPr>
      </p:pic>
      <p:sp>
        <p:nvSpPr>
          <p:cNvPr id="3" name="Subtitle 2">
            <a:extLst>
              <a:ext uri="{FF2B5EF4-FFF2-40B4-BE49-F238E27FC236}">
                <a16:creationId xmlns:a16="http://schemas.microsoft.com/office/drawing/2014/main" id="{0D9F16FB-2B17-4510-FB47-B381FAAE7B29}"/>
              </a:ext>
            </a:extLst>
          </p:cNvPr>
          <p:cNvSpPr txBox="1">
            <a:spLocks/>
          </p:cNvSpPr>
          <p:nvPr/>
        </p:nvSpPr>
        <p:spPr>
          <a:xfrm>
            <a:off x="879089" y="991784"/>
            <a:ext cx="9621762" cy="4824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Session Five: </a:t>
            </a:r>
            <a:r>
              <a:rPr lang="en-NZ" sz="2000" b="1" dirty="0">
                <a:solidFill>
                  <a:schemeClr val="dk1"/>
                </a:solidFill>
                <a:latin typeface="Exo" pitchFamily="2" charset="77"/>
                <a:ea typeface="Exo Medium"/>
                <a:cs typeface="Exo Medium"/>
                <a:sym typeface="Exo Medium"/>
              </a:rPr>
              <a:t>“It’s Not A Crime to be Different”</a:t>
            </a:r>
            <a:endParaRPr lang="en-NZ" sz="2000" b="1" dirty="0">
              <a:latin typeface="Exo" pitchFamily="2" charset="77"/>
            </a:endParaRPr>
          </a:p>
        </p:txBody>
      </p:sp>
      <p:pic>
        <p:nvPicPr>
          <p:cNvPr id="7" name="Online Media 6" descr="Electric Umbrella x Hertfordshire Constabulary - It’s Not A Crime To Be Different (Official Video)">
            <a:hlinkClick r:id="" action="ppaction://media"/>
            <a:extLst>
              <a:ext uri="{FF2B5EF4-FFF2-40B4-BE49-F238E27FC236}">
                <a16:creationId xmlns:a16="http://schemas.microsoft.com/office/drawing/2014/main" id="{D48D75D3-747C-70E3-A99C-456F73776F07}"/>
              </a:ext>
            </a:extLst>
          </p:cNvPr>
          <p:cNvPicPr>
            <a:picLocks noRot="1" noChangeAspect="1"/>
          </p:cNvPicPr>
          <p:nvPr>
            <a:videoFile r:link="rId1"/>
          </p:nvPr>
        </p:nvPicPr>
        <p:blipFill>
          <a:blip r:embed="rId6"/>
          <a:stretch>
            <a:fillRect/>
          </a:stretch>
        </p:blipFill>
        <p:spPr>
          <a:xfrm>
            <a:off x="961652" y="2647778"/>
            <a:ext cx="6328496" cy="3575601"/>
          </a:xfrm>
          <a:prstGeom prst="rect">
            <a:avLst/>
          </a:prstGeom>
        </p:spPr>
      </p:pic>
    </p:spTree>
    <p:extLst>
      <p:ext uri="{BB962C8B-B14F-4D97-AF65-F5344CB8AC3E}">
        <p14:creationId xmlns:p14="http://schemas.microsoft.com/office/powerpoint/2010/main" val="254398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4AC77-097C-B926-E281-8B3298E3823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3F0C883-3EC2-B516-1D68-F15CD5C0A1EC}"/>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1EB54C47-35B4-8F1E-3743-E2B817BBAE9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908605" y="5653438"/>
            <a:ext cx="1050537" cy="964428"/>
          </a:xfrm>
          <a:prstGeom prst="rect">
            <a:avLst/>
          </a:prstGeom>
        </p:spPr>
      </p:pic>
      <p:sp>
        <p:nvSpPr>
          <p:cNvPr id="7" name="Title 1">
            <a:extLst>
              <a:ext uri="{FF2B5EF4-FFF2-40B4-BE49-F238E27FC236}">
                <a16:creationId xmlns:a16="http://schemas.microsoft.com/office/drawing/2014/main" id="{06300555-C978-6CBA-F31B-C52566C35EED}"/>
              </a:ext>
            </a:extLst>
          </p:cNvPr>
          <p:cNvSpPr txBox="1">
            <a:spLocks/>
          </p:cNvSpPr>
          <p:nvPr/>
        </p:nvSpPr>
        <p:spPr>
          <a:xfrm>
            <a:off x="879089" y="1474228"/>
            <a:ext cx="9621762" cy="7677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Let’s discuss…</a:t>
            </a:r>
            <a:endParaRPr lang="en-US" dirty="0"/>
          </a:p>
        </p:txBody>
      </p:sp>
      <p:sp>
        <p:nvSpPr>
          <p:cNvPr id="5" name="Subtitle 2">
            <a:extLst>
              <a:ext uri="{FF2B5EF4-FFF2-40B4-BE49-F238E27FC236}">
                <a16:creationId xmlns:a16="http://schemas.microsoft.com/office/drawing/2014/main" id="{82C0CC79-9F3E-169A-DC87-AB5031BB2F11}"/>
              </a:ext>
            </a:extLst>
          </p:cNvPr>
          <p:cNvSpPr txBox="1">
            <a:spLocks/>
          </p:cNvSpPr>
          <p:nvPr/>
        </p:nvSpPr>
        <p:spPr>
          <a:xfrm>
            <a:off x="879089" y="991784"/>
            <a:ext cx="9621762" cy="4824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Session Five: </a:t>
            </a:r>
            <a:r>
              <a:rPr lang="en-NZ" sz="2000" b="1" dirty="0">
                <a:solidFill>
                  <a:schemeClr val="dk1"/>
                </a:solidFill>
                <a:latin typeface="Exo" pitchFamily="2" charset="77"/>
                <a:ea typeface="Exo Medium"/>
                <a:cs typeface="Exo Medium"/>
                <a:sym typeface="Exo Medium"/>
              </a:rPr>
              <a:t>“It’s Not A Crime to be Different”</a:t>
            </a:r>
            <a:endParaRPr lang="en-NZ" sz="2000" b="1" dirty="0">
              <a:latin typeface="Exo" pitchFamily="2" charset="77"/>
            </a:endParaRPr>
          </a:p>
        </p:txBody>
      </p:sp>
      <p:sp>
        <p:nvSpPr>
          <p:cNvPr id="2" name="Subtitle 2">
            <a:extLst>
              <a:ext uri="{FF2B5EF4-FFF2-40B4-BE49-F238E27FC236}">
                <a16:creationId xmlns:a16="http://schemas.microsoft.com/office/drawing/2014/main" id="{A1A9DAB4-95DD-DAEC-4B60-827ACC12CDD2}"/>
              </a:ext>
            </a:extLst>
          </p:cNvPr>
          <p:cNvSpPr txBox="1">
            <a:spLocks/>
          </p:cNvSpPr>
          <p:nvPr/>
        </p:nvSpPr>
        <p:spPr>
          <a:xfrm>
            <a:off x="879089" y="2467486"/>
            <a:ext cx="7502912" cy="4240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381000">
              <a:spcBef>
                <a:spcPts val="0"/>
              </a:spcBef>
              <a:buClr>
                <a:schemeClr val="dk1"/>
              </a:buClr>
              <a:buSzPts val="2400"/>
              <a:buFont typeface="Exo"/>
              <a:buChar char="●"/>
            </a:pPr>
            <a:r>
              <a:rPr lang="en-NZ" sz="2400" dirty="0">
                <a:solidFill>
                  <a:schemeClr val="dk1"/>
                </a:solidFill>
                <a:ea typeface="Exo"/>
                <a:cs typeface="Exo"/>
                <a:sym typeface="Exo"/>
              </a:rPr>
              <a:t>What is a “Hate Crime”?</a:t>
            </a:r>
          </a:p>
        </p:txBody>
      </p:sp>
      <p:sp>
        <p:nvSpPr>
          <p:cNvPr id="13" name="Subtitle 2">
            <a:extLst>
              <a:ext uri="{FF2B5EF4-FFF2-40B4-BE49-F238E27FC236}">
                <a16:creationId xmlns:a16="http://schemas.microsoft.com/office/drawing/2014/main" id="{2D846437-A883-7E43-9624-08F50E09786A}"/>
              </a:ext>
            </a:extLst>
          </p:cNvPr>
          <p:cNvSpPr txBox="1">
            <a:spLocks/>
          </p:cNvSpPr>
          <p:nvPr/>
        </p:nvSpPr>
        <p:spPr>
          <a:xfrm>
            <a:off x="879089" y="3003716"/>
            <a:ext cx="9266549" cy="21371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01600" lvl="0" indent="0">
              <a:lnSpc>
                <a:spcPct val="100000"/>
              </a:lnSpc>
              <a:spcBef>
                <a:spcPts val="1200"/>
              </a:spcBef>
              <a:buClr>
                <a:schemeClr val="dk1"/>
              </a:buClr>
              <a:buSzPts val="2000"/>
              <a:buNone/>
            </a:pPr>
            <a:r>
              <a:rPr lang="en-NZ" sz="2000" dirty="0">
                <a:solidFill>
                  <a:schemeClr val="dk1"/>
                </a:solidFill>
                <a:latin typeface="Exo Medium"/>
                <a:ea typeface="Exo Medium"/>
                <a:cs typeface="Exo Medium"/>
                <a:sym typeface="Exo Medium"/>
              </a:rPr>
              <a:t>“Any crime can be prosecuted as a Hate Crime if the offender has either: </a:t>
            </a:r>
            <a:r>
              <a:rPr lang="en-NZ" sz="2000" b="1" dirty="0">
                <a:solidFill>
                  <a:schemeClr val="dk1"/>
                </a:solidFill>
                <a:latin typeface="Exo"/>
                <a:ea typeface="Exo"/>
                <a:cs typeface="Exo"/>
                <a:sym typeface="Exo"/>
              </a:rPr>
              <a:t>demonstrated hostility based on race, religion, disability, sexual orientation or transgender identity. Or been motivated by hostility based on race, religion, disability, sexual orientation or transgender identity.</a:t>
            </a:r>
            <a:r>
              <a:rPr lang="en-NZ" sz="2000" dirty="0">
                <a:solidFill>
                  <a:schemeClr val="dk1"/>
                </a:solidFill>
                <a:latin typeface="Exo Medium"/>
                <a:ea typeface="Exo Medium"/>
                <a:cs typeface="Exo Medium"/>
                <a:sym typeface="Exo Medium"/>
              </a:rPr>
              <a:t> </a:t>
            </a:r>
            <a:br>
              <a:rPr lang="en-NZ" sz="2000" dirty="0">
                <a:solidFill>
                  <a:schemeClr val="dk1"/>
                </a:solidFill>
                <a:latin typeface="Exo Medium"/>
                <a:ea typeface="Exo Medium"/>
                <a:cs typeface="Exo Medium"/>
                <a:sym typeface="Exo Medium"/>
              </a:rPr>
            </a:br>
            <a:r>
              <a:rPr lang="en-NZ" sz="2000" dirty="0">
                <a:solidFill>
                  <a:schemeClr val="dk1"/>
                </a:solidFill>
                <a:latin typeface="Exo Medium"/>
                <a:ea typeface="Exo Medium"/>
                <a:cs typeface="Exo Medium"/>
                <a:sym typeface="Exo Medium"/>
              </a:rPr>
              <a:t>Someone can be a victim of more than one type of hate crime.” </a:t>
            </a:r>
          </a:p>
        </p:txBody>
      </p:sp>
    </p:spTree>
    <p:extLst>
      <p:ext uri="{BB962C8B-B14F-4D97-AF65-F5344CB8AC3E}">
        <p14:creationId xmlns:p14="http://schemas.microsoft.com/office/powerpoint/2010/main" val="330318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ppt_y</p:attrName>
                                        </p:attrNameLst>
                                      </p:cBhvr>
                                      <p:tavLst>
                                        <p:tav tm="0">
                                          <p:val>
                                            <p:strVal val="#ppt_y+#ppt_h*1.125000"/>
                                          </p:val>
                                        </p:tav>
                                        <p:tav tm="100000">
                                          <p:val>
                                            <p:strVal val="#ppt_y"/>
                                          </p:val>
                                        </p:tav>
                                      </p:tavLst>
                                    </p:anim>
                                    <p:animEffect transition="in" filter="wipe(up)">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6F566C-4DF6-E547-7A39-51A41285BA7A}"/>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46CC790-7708-F247-5C7E-496F47E2F1CA}"/>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BAC24A52-FA3B-62D0-2F4D-90047342AF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908605" y="5653438"/>
            <a:ext cx="1050537" cy="964428"/>
          </a:xfrm>
          <a:prstGeom prst="rect">
            <a:avLst/>
          </a:prstGeom>
        </p:spPr>
      </p:pic>
      <p:sp>
        <p:nvSpPr>
          <p:cNvPr id="4" name="Subtitle 2">
            <a:extLst>
              <a:ext uri="{FF2B5EF4-FFF2-40B4-BE49-F238E27FC236}">
                <a16:creationId xmlns:a16="http://schemas.microsoft.com/office/drawing/2014/main" id="{6DFDCCCA-FEFE-F4A7-CC38-172595F23619}"/>
              </a:ext>
            </a:extLst>
          </p:cNvPr>
          <p:cNvSpPr txBox="1">
            <a:spLocks/>
          </p:cNvSpPr>
          <p:nvPr/>
        </p:nvSpPr>
        <p:spPr>
          <a:xfrm>
            <a:off x="879089" y="2467486"/>
            <a:ext cx="7502912" cy="4240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381000">
              <a:spcBef>
                <a:spcPts val="0"/>
              </a:spcBef>
              <a:buClr>
                <a:schemeClr val="dk1"/>
              </a:buClr>
              <a:buSzPts val="2400"/>
              <a:buFont typeface="Exo"/>
              <a:buChar char="●"/>
            </a:pPr>
            <a:r>
              <a:rPr lang="en-NZ" sz="2400" dirty="0">
                <a:solidFill>
                  <a:schemeClr val="dk1"/>
                </a:solidFill>
                <a:ea typeface="Exo"/>
                <a:cs typeface="Exo"/>
                <a:sym typeface="Exo"/>
              </a:rPr>
              <a:t>If something isn’t a crime, is it really that bad? </a:t>
            </a:r>
          </a:p>
        </p:txBody>
      </p:sp>
      <p:sp>
        <p:nvSpPr>
          <p:cNvPr id="9" name="Subtitle 2">
            <a:extLst>
              <a:ext uri="{FF2B5EF4-FFF2-40B4-BE49-F238E27FC236}">
                <a16:creationId xmlns:a16="http://schemas.microsoft.com/office/drawing/2014/main" id="{F3CFD486-A53F-8144-FE3D-386F663138B2}"/>
              </a:ext>
            </a:extLst>
          </p:cNvPr>
          <p:cNvSpPr txBox="1">
            <a:spLocks/>
          </p:cNvSpPr>
          <p:nvPr/>
        </p:nvSpPr>
        <p:spPr>
          <a:xfrm>
            <a:off x="879089" y="3003716"/>
            <a:ext cx="8064495" cy="21371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01600" lvl="0" indent="0">
              <a:lnSpc>
                <a:spcPct val="100000"/>
              </a:lnSpc>
              <a:spcBef>
                <a:spcPts val="0"/>
              </a:spcBef>
              <a:buClr>
                <a:schemeClr val="dk1"/>
              </a:buClr>
              <a:buSzPts val="2000"/>
              <a:buNone/>
            </a:pPr>
            <a:r>
              <a:rPr lang="en-NZ" sz="2000" dirty="0">
                <a:solidFill>
                  <a:schemeClr val="dk1"/>
                </a:solidFill>
                <a:latin typeface="Exo Medium"/>
                <a:ea typeface="Exo Medium"/>
                <a:cs typeface="Exo Medium"/>
                <a:sym typeface="Exo Medium"/>
              </a:rPr>
              <a:t>A Hate Incident doesn’t have to include a criminal act. It is an act of abuse (name calling, bullying) </a:t>
            </a:r>
            <a:r>
              <a:rPr lang="en-NZ" sz="2000" b="1" dirty="0">
                <a:solidFill>
                  <a:schemeClr val="dk1"/>
                </a:solidFill>
                <a:latin typeface="Exo"/>
                <a:ea typeface="Exo"/>
                <a:cs typeface="Exo"/>
                <a:sym typeface="Exo"/>
              </a:rPr>
              <a:t>based on prejudice.</a:t>
            </a:r>
            <a:r>
              <a:rPr lang="en-NZ" sz="2000" dirty="0">
                <a:solidFill>
                  <a:schemeClr val="dk1"/>
                </a:solidFill>
                <a:latin typeface="Exo Medium"/>
                <a:ea typeface="Exo Medium"/>
                <a:cs typeface="Exo Medium"/>
                <a:sym typeface="Exo Medium"/>
              </a:rPr>
              <a:t> People can (and should) report Hate Incidents to the police as they can show a pattern of behaviour/ victimisation, and people that commit Hate Incidents may go on to commit Hate Crimes. </a:t>
            </a:r>
          </a:p>
        </p:txBody>
      </p:sp>
      <p:sp>
        <p:nvSpPr>
          <p:cNvPr id="7" name="Title 1">
            <a:extLst>
              <a:ext uri="{FF2B5EF4-FFF2-40B4-BE49-F238E27FC236}">
                <a16:creationId xmlns:a16="http://schemas.microsoft.com/office/drawing/2014/main" id="{A09E6AD6-0CCB-0E50-C25D-6EBD86E49E4D}"/>
              </a:ext>
            </a:extLst>
          </p:cNvPr>
          <p:cNvSpPr txBox="1">
            <a:spLocks/>
          </p:cNvSpPr>
          <p:nvPr/>
        </p:nvSpPr>
        <p:spPr>
          <a:xfrm>
            <a:off x="879089" y="1474228"/>
            <a:ext cx="9621762" cy="7677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Let’s discuss…</a:t>
            </a:r>
            <a:endParaRPr lang="en-US" dirty="0"/>
          </a:p>
        </p:txBody>
      </p:sp>
      <p:sp>
        <p:nvSpPr>
          <p:cNvPr id="5" name="Subtitle 2">
            <a:extLst>
              <a:ext uri="{FF2B5EF4-FFF2-40B4-BE49-F238E27FC236}">
                <a16:creationId xmlns:a16="http://schemas.microsoft.com/office/drawing/2014/main" id="{EA72C82D-A274-AB97-7F51-0D49A03E3EE6}"/>
              </a:ext>
            </a:extLst>
          </p:cNvPr>
          <p:cNvSpPr txBox="1">
            <a:spLocks/>
          </p:cNvSpPr>
          <p:nvPr/>
        </p:nvSpPr>
        <p:spPr>
          <a:xfrm>
            <a:off x="879089" y="991784"/>
            <a:ext cx="9621762" cy="4824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Session Five: </a:t>
            </a:r>
            <a:r>
              <a:rPr lang="en-NZ" sz="2000" b="1" dirty="0">
                <a:solidFill>
                  <a:schemeClr val="dk1"/>
                </a:solidFill>
                <a:latin typeface="Exo" pitchFamily="2" charset="77"/>
                <a:ea typeface="Exo Medium"/>
                <a:cs typeface="Exo Medium"/>
                <a:sym typeface="Exo Medium"/>
              </a:rPr>
              <a:t>“It’s Not A Crime to be Different”</a:t>
            </a:r>
            <a:endParaRPr lang="en-NZ" sz="2000" b="1" dirty="0">
              <a:latin typeface="Exo" pitchFamily="2" charset="77"/>
            </a:endParaRPr>
          </a:p>
        </p:txBody>
      </p:sp>
    </p:spTree>
    <p:extLst>
      <p:ext uri="{BB962C8B-B14F-4D97-AF65-F5344CB8AC3E}">
        <p14:creationId xmlns:p14="http://schemas.microsoft.com/office/powerpoint/2010/main" val="2631737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4E1E48-968F-FACE-CA3F-CAA398A7419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C15466B8-0CE5-A52A-A119-F0765E6345A4}"/>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A9D9B762-831B-01A8-7909-CF6A75602D1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908605" y="5653438"/>
            <a:ext cx="1050537" cy="964428"/>
          </a:xfrm>
          <a:prstGeom prst="rect">
            <a:avLst/>
          </a:prstGeom>
        </p:spPr>
      </p:pic>
      <p:sp>
        <p:nvSpPr>
          <p:cNvPr id="4" name="Subtitle 2">
            <a:extLst>
              <a:ext uri="{FF2B5EF4-FFF2-40B4-BE49-F238E27FC236}">
                <a16:creationId xmlns:a16="http://schemas.microsoft.com/office/drawing/2014/main" id="{EC8FBAF7-E53D-4908-59F9-DC73EBFCB452}"/>
              </a:ext>
            </a:extLst>
          </p:cNvPr>
          <p:cNvSpPr txBox="1">
            <a:spLocks/>
          </p:cNvSpPr>
          <p:nvPr/>
        </p:nvSpPr>
        <p:spPr>
          <a:xfrm>
            <a:off x="879088" y="2467486"/>
            <a:ext cx="8427749" cy="4240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381000">
              <a:spcBef>
                <a:spcPts val="0"/>
              </a:spcBef>
              <a:buClr>
                <a:schemeClr val="dk1"/>
              </a:buClr>
              <a:buSzPts val="2400"/>
              <a:buFont typeface="Exo"/>
              <a:buChar char="●"/>
            </a:pPr>
            <a:r>
              <a:rPr lang="en-NZ" sz="2400" dirty="0">
                <a:solidFill>
                  <a:schemeClr val="dk1"/>
                </a:solidFill>
                <a:ea typeface="Exo"/>
                <a:cs typeface="Exo"/>
                <a:sym typeface="Exo"/>
              </a:rPr>
              <a:t>How should you report a Hate Crime or Hate Incident? </a:t>
            </a:r>
          </a:p>
        </p:txBody>
      </p:sp>
      <p:sp>
        <p:nvSpPr>
          <p:cNvPr id="9" name="Subtitle 2">
            <a:extLst>
              <a:ext uri="{FF2B5EF4-FFF2-40B4-BE49-F238E27FC236}">
                <a16:creationId xmlns:a16="http://schemas.microsoft.com/office/drawing/2014/main" id="{663463B6-7A49-C2B3-2CC5-6AB9F345470C}"/>
              </a:ext>
            </a:extLst>
          </p:cNvPr>
          <p:cNvSpPr txBox="1">
            <a:spLocks/>
          </p:cNvSpPr>
          <p:nvPr/>
        </p:nvSpPr>
        <p:spPr>
          <a:xfrm>
            <a:off x="879089" y="3003716"/>
            <a:ext cx="8427748" cy="21371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01600" lvl="0" indent="0">
              <a:lnSpc>
                <a:spcPct val="100000"/>
              </a:lnSpc>
              <a:spcBef>
                <a:spcPts val="0"/>
              </a:spcBef>
              <a:buSzPts val="2000"/>
              <a:buNone/>
            </a:pPr>
            <a:r>
              <a:rPr lang="en-NZ" sz="2000" dirty="0">
                <a:solidFill>
                  <a:schemeClr val="dk1"/>
                </a:solidFill>
                <a:latin typeface="Exo Medium"/>
                <a:ea typeface="Exo Medium"/>
                <a:cs typeface="Exo Medium"/>
                <a:sym typeface="Exo Medium"/>
              </a:rPr>
              <a:t>Emergencies should be reported through 999, </a:t>
            </a:r>
            <a:br>
              <a:rPr lang="en-NZ" sz="2000" dirty="0">
                <a:solidFill>
                  <a:schemeClr val="dk1"/>
                </a:solidFill>
                <a:latin typeface="Exo Medium"/>
                <a:ea typeface="Exo Medium"/>
                <a:cs typeface="Exo Medium"/>
                <a:sym typeface="Exo Medium"/>
              </a:rPr>
            </a:br>
            <a:r>
              <a:rPr lang="en-NZ" sz="2000" dirty="0">
                <a:solidFill>
                  <a:schemeClr val="dk1"/>
                </a:solidFill>
                <a:latin typeface="Exo Medium"/>
                <a:ea typeface="Exo Medium"/>
                <a:cs typeface="Exo Medium"/>
                <a:sym typeface="Exo Medium"/>
              </a:rPr>
              <a:t>non-emergencies through 101 or report online through </a:t>
            </a:r>
            <a:br>
              <a:rPr lang="en-NZ" sz="2000" dirty="0">
                <a:solidFill>
                  <a:schemeClr val="dk1"/>
                </a:solidFill>
                <a:latin typeface="Exo Medium"/>
                <a:ea typeface="Exo Medium"/>
                <a:cs typeface="Exo Medium"/>
                <a:sym typeface="Exo Medium"/>
              </a:rPr>
            </a:br>
            <a:r>
              <a:rPr lang="en-NZ" sz="2000" dirty="0">
                <a:solidFill>
                  <a:schemeClr val="dk1"/>
                </a:solidFill>
                <a:latin typeface="Exo Medium"/>
                <a:ea typeface="Exo Medium"/>
                <a:cs typeface="Exo Medium"/>
                <a:sym typeface="Exo Medium"/>
              </a:rPr>
              <a:t>True Vision: </a:t>
            </a:r>
            <a:r>
              <a:rPr lang="en-NZ" sz="2000" u="sng" dirty="0">
                <a:solidFill>
                  <a:schemeClr val="hlink"/>
                </a:solidFill>
                <a:latin typeface="Exo Medium"/>
                <a:ea typeface="Exo Medium"/>
                <a:cs typeface="Exo Medium"/>
                <a:sym typeface="Exo Medium"/>
                <a:hlinkClick r:id="rId5"/>
              </a:rPr>
              <a:t>https://www.report-it.org.uk/your_police_force</a:t>
            </a:r>
            <a:r>
              <a:rPr lang="en-NZ" sz="2000" dirty="0">
                <a:solidFill>
                  <a:schemeClr val="dk1"/>
                </a:solidFill>
                <a:latin typeface="Exo Medium"/>
                <a:ea typeface="Exo Medium"/>
                <a:cs typeface="Exo Medium"/>
                <a:sym typeface="Exo Medium"/>
              </a:rPr>
              <a:t>. </a:t>
            </a:r>
            <a:br>
              <a:rPr lang="en-NZ" sz="2000" dirty="0">
                <a:solidFill>
                  <a:schemeClr val="dk1"/>
                </a:solidFill>
                <a:latin typeface="Exo Medium"/>
                <a:ea typeface="Exo Medium"/>
                <a:cs typeface="Exo Medium"/>
                <a:sym typeface="Exo Medium"/>
              </a:rPr>
            </a:br>
            <a:r>
              <a:rPr lang="en-NZ" sz="2000" dirty="0">
                <a:solidFill>
                  <a:schemeClr val="dk1"/>
                </a:solidFill>
                <a:latin typeface="Exo Medium"/>
                <a:ea typeface="Exo Medium"/>
                <a:cs typeface="Exo Medium"/>
                <a:sym typeface="Exo Medium"/>
              </a:rPr>
              <a:t>If you see or hear something at school - </a:t>
            </a:r>
            <a:r>
              <a:rPr lang="en-NZ" sz="2000" b="1" dirty="0">
                <a:solidFill>
                  <a:schemeClr val="dk1"/>
                </a:solidFill>
                <a:latin typeface="Exo"/>
                <a:ea typeface="Exo"/>
                <a:cs typeface="Exo"/>
                <a:sym typeface="Exo"/>
              </a:rPr>
              <a:t>TELL A TRUSTED ADULT! </a:t>
            </a:r>
          </a:p>
        </p:txBody>
      </p:sp>
      <p:sp>
        <p:nvSpPr>
          <p:cNvPr id="7" name="Title 1">
            <a:extLst>
              <a:ext uri="{FF2B5EF4-FFF2-40B4-BE49-F238E27FC236}">
                <a16:creationId xmlns:a16="http://schemas.microsoft.com/office/drawing/2014/main" id="{75A919EB-1028-A89A-FA9C-BAE9FB07CD01}"/>
              </a:ext>
            </a:extLst>
          </p:cNvPr>
          <p:cNvSpPr txBox="1">
            <a:spLocks/>
          </p:cNvSpPr>
          <p:nvPr/>
        </p:nvSpPr>
        <p:spPr>
          <a:xfrm>
            <a:off x="879089" y="1474228"/>
            <a:ext cx="9621762" cy="7677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Let’s discuss…</a:t>
            </a:r>
            <a:endParaRPr lang="en-US" dirty="0"/>
          </a:p>
        </p:txBody>
      </p:sp>
      <p:sp>
        <p:nvSpPr>
          <p:cNvPr id="5" name="Subtitle 2">
            <a:extLst>
              <a:ext uri="{FF2B5EF4-FFF2-40B4-BE49-F238E27FC236}">
                <a16:creationId xmlns:a16="http://schemas.microsoft.com/office/drawing/2014/main" id="{970D102C-691D-09E0-2DEA-233F592D9721}"/>
              </a:ext>
            </a:extLst>
          </p:cNvPr>
          <p:cNvSpPr txBox="1">
            <a:spLocks/>
          </p:cNvSpPr>
          <p:nvPr/>
        </p:nvSpPr>
        <p:spPr>
          <a:xfrm>
            <a:off x="879089" y="991784"/>
            <a:ext cx="9621762" cy="4824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Session Five: </a:t>
            </a:r>
            <a:r>
              <a:rPr lang="en-NZ" sz="2000" b="1" dirty="0">
                <a:solidFill>
                  <a:schemeClr val="dk1"/>
                </a:solidFill>
                <a:latin typeface="Exo" pitchFamily="2" charset="77"/>
                <a:ea typeface="Exo Medium"/>
                <a:cs typeface="Exo Medium"/>
                <a:sym typeface="Exo Medium"/>
              </a:rPr>
              <a:t>“It’s Not A Crime to be Different”</a:t>
            </a:r>
            <a:endParaRPr lang="en-NZ" sz="2000" b="1" dirty="0">
              <a:latin typeface="Exo" pitchFamily="2" charset="77"/>
            </a:endParaRPr>
          </a:p>
        </p:txBody>
      </p:sp>
      <p:sp>
        <p:nvSpPr>
          <p:cNvPr id="2" name="Subtitle 2">
            <a:extLst>
              <a:ext uri="{FF2B5EF4-FFF2-40B4-BE49-F238E27FC236}">
                <a16:creationId xmlns:a16="http://schemas.microsoft.com/office/drawing/2014/main" id="{5D355B0C-34F1-2DD1-25C7-7B5C448D7FE1}"/>
              </a:ext>
            </a:extLst>
          </p:cNvPr>
          <p:cNvSpPr txBox="1">
            <a:spLocks/>
          </p:cNvSpPr>
          <p:nvPr/>
        </p:nvSpPr>
        <p:spPr>
          <a:xfrm>
            <a:off x="879087" y="4959675"/>
            <a:ext cx="9266551" cy="4240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381000">
              <a:spcBef>
                <a:spcPts val="0"/>
              </a:spcBef>
              <a:buClr>
                <a:schemeClr val="dk1"/>
              </a:buClr>
              <a:buSzPts val="2400"/>
              <a:buFont typeface="Exo"/>
              <a:buChar char="●"/>
            </a:pPr>
            <a:r>
              <a:rPr lang="en-NZ" sz="2400" dirty="0">
                <a:solidFill>
                  <a:schemeClr val="dk1"/>
                </a:solidFill>
                <a:latin typeface="Exo Medium"/>
                <a:ea typeface="Exo Medium"/>
                <a:cs typeface="Exo Medium"/>
                <a:sym typeface="Exo Medium"/>
              </a:rPr>
              <a:t>Why might someone not report a Hate Crime/Hate Incident? </a:t>
            </a:r>
          </a:p>
        </p:txBody>
      </p:sp>
    </p:spTree>
    <p:extLst>
      <p:ext uri="{BB962C8B-B14F-4D97-AF65-F5344CB8AC3E}">
        <p14:creationId xmlns:p14="http://schemas.microsoft.com/office/powerpoint/2010/main" val="922227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ppt_y</p:attrName>
                                        </p:attrNameLst>
                                      </p:cBhvr>
                                      <p:tavLst>
                                        <p:tav tm="0">
                                          <p:val>
                                            <p:strVal val="#ppt_y+#ppt_h*1.125000"/>
                                          </p:val>
                                        </p:tav>
                                        <p:tav tm="100000">
                                          <p:val>
                                            <p:strVal val="#ppt_y"/>
                                          </p:val>
                                        </p:tav>
                                      </p:tavLst>
                                    </p:anim>
                                    <p:animEffect transition="in" filter="wipe(up)">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DF4D5-31C7-2FC0-5EC8-4B5BE25EF844}"/>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4D6CE9F4-59FB-D9A5-9D97-F8156DCEB164}"/>
              </a:ext>
            </a:extLst>
          </p:cNvPr>
          <p:cNvPicPr>
            <a:picLocks noChangeAspect="1"/>
          </p:cNvPicPr>
          <p:nvPr/>
        </p:nvPicPr>
        <p:blipFill>
          <a:blip r:embed="rId3"/>
          <a:srcRect t="7242" b="45358"/>
          <a:stretch>
            <a:fillRect/>
          </a:stretch>
        </p:blipFill>
        <p:spPr>
          <a:xfrm>
            <a:off x="0" y="3282043"/>
            <a:ext cx="11312911" cy="3575957"/>
          </a:xfrm>
          <a:prstGeom prst="rect">
            <a:avLst/>
          </a:prstGeom>
        </p:spPr>
      </p:pic>
      <p:pic>
        <p:nvPicPr>
          <p:cNvPr id="9" name="Picture 8">
            <a:extLst>
              <a:ext uri="{FF2B5EF4-FFF2-40B4-BE49-F238E27FC236}">
                <a16:creationId xmlns:a16="http://schemas.microsoft.com/office/drawing/2014/main" id="{C52A0CBC-946F-7866-5DF9-8A0B63790564}"/>
              </a:ext>
            </a:extLst>
          </p:cNvPr>
          <p:cNvPicPr>
            <a:picLocks noChangeAspect="1"/>
          </p:cNvPicPr>
          <p:nvPr/>
        </p:nvPicPr>
        <p:blipFill>
          <a:blip r:embed="rId4"/>
          <a:stretch>
            <a:fillRect/>
          </a:stretch>
        </p:blipFill>
        <p:spPr>
          <a:xfrm>
            <a:off x="10145638" y="-37579"/>
            <a:ext cx="2065151" cy="6939419"/>
          </a:xfrm>
          <a:prstGeom prst="rect">
            <a:avLst/>
          </a:prstGeom>
        </p:spPr>
      </p:pic>
      <p:sp>
        <p:nvSpPr>
          <p:cNvPr id="15" name="Title 1">
            <a:extLst>
              <a:ext uri="{FF2B5EF4-FFF2-40B4-BE49-F238E27FC236}">
                <a16:creationId xmlns:a16="http://schemas.microsoft.com/office/drawing/2014/main" id="{582D4B1A-6FCC-55F7-E7F9-F64B38F18AE3}"/>
              </a:ext>
            </a:extLst>
          </p:cNvPr>
          <p:cNvSpPr txBox="1">
            <a:spLocks/>
          </p:cNvSpPr>
          <p:nvPr/>
        </p:nvSpPr>
        <p:spPr>
          <a:xfrm>
            <a:off x="879089" y="1474228"/>
            <a:ext cx="9266549" cy="14708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solidFill>
                  <a:schemeClr val="dk1"/>
                </a:solidFill>
                <a:ea typeface="Exo Medium"/>
                <a:cs typeface="Exo Medium"/>
                <a:sym typeface="Exo Medium"/>
              </a:rPr>
              <a:t>How can we make society a happier, more hopeful place for everyone?</a:t>
            </a:r>
            <a:endParaRPr lang="en-NZ" dirty="0"/>
          </a:p>
        </p:txBody>
      </p:sp>
      <p:sp>
        <p:nvSpPr>
          <p:cNvPr id="16" name="Subtitle 2">
            <a:extLst>
              <a:ext uri="{FF2B5EF4-FFF2-40B4-BE49-F238E27FC236}">
                <a16:creationId xmlns:a16="http://schemas.microsoft.com/office/drawing/2014/main" id="{6A458155-3D8A-B3C8-1B68-668188F57583}"/>
              </a:ext>
            </a:extLst>
          </p:cNvPr>
          <p:cNvSpPr txBox="1">
            <a:spLocks/>
          </p:cNvSpPr>
          <p:nvPr/>
        </p:nvSpPr>
        <p:spPr>
          <a:xfrm>
            <a:off x="879089" y="991785"/>
            <a:ext cx="6367872"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Session Six:</a:t>
            </a:r>
          </a:p>
        </p:txBody>
      </p:sp>
      <p:pic>
        <p:nvPicPr>
          <p:cNvPr id="2" name="Picture 1">
            <a:extLst>
              <a:ext uri="{FF2B5EF4-FFF2-40B4-BE49-F238E27FC236}">
                <a16:creationId xmlns:a16="http://schemas.microsoft.com/office/drawing/2014/main" id="{F69C5B27-AECB-1464-9931-129757E382C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908605" y="5653438"/>
            <a:ext cx="1050537" cy="964428"/>
          </a:xfrm>
          <a:prstGeom prst="rect">
            <a:avLst/>
          </a:prstGeom>
        </p:spPr>
      </p:pic>
    </p:spTree>
    <p:extLst>
      <p:ext uri="{BB962C8B-B14F-4D97-AF65-F5344CB8AC3E}">
        <p14:creationId xmlns:p14="http://schemas.microsoft.com/office/powerpoint/2010/main" val="1771540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46A6B-C44A-F86C-54FA-ED7B0C410FF8}"/>
            </a:ext>
          </a:extLst>
        </p:cNvPr>
        <p:cNvGrpSpPr/>
        <p:nvPr/>
      </p:nvGrpSpPr>
      <p:grpSpPr>
        <a:xfrm>
          <a:off x="0" y="0"/>
          <a:ext cx="0" cy="0"/>
          <a:chOff x="0" y="0"/>
          <a:chExt cx="0" cy="0"/>
        </a:xfrm>
      </p:grpSpPr>
      <p:pic>
        <p:nvPicPr>
          <p:cNvPr id="12" name="Picture 11">
            <a:extLst>
              <a:ext uri="{FF2B5EF4-FFF2-40B4-BE49-F238E27FC236}">
                <a16:creationId xmlns:a16="http://schemas.microsoft.com/office/drawing/2014/main" id="{983963E3-3D29-BEAB-2BDE-E5D5ED31399E}"/>
              </a:ext>
            </a:extLst>
          </p:cNvPr>
          <p:cNvPicPr>
            <a:picLocks noChangeAspect="1"/>
          </p:cNvPicPr>
          <p:nvPr/>
        </p:nvPicPr>
        <p:blipFill>
          <a:blip r:embed="rId3"/>
          <a:srcRect t="28749" b="26260"/>
          <a:stretch>
            <a:fillRect/>
          </a:stretch>
        </p:blipFill>
        <p:spPr>
          <a:xfrm>
            <a:off x="0" y="3541912"/>
            <a:ext cx="11052313" cy="3316088"/>
          </a:xfrm>
          <a:prstGeom prst="rect">
            <a:avLst/>
          </a:prstGeom>
        </p:spPr>
      </p:pic>
      <p:pic>
        <p:nvPicPr>
          <p:cNvPr id="9" name="Picture 8">
            <a:extLst>
              <a:ext uri="{FF2B5EF4-FFF2-40B4-BE49-F238E27FC236}">
                <a16:creationId xmlns:a16="http://schemas.microsoft.com/office/drawing/2014/main" id="{D85937D1-CA06-1517-507C-791F1CCE1079}"/>
              </a:ext>
            </a:extLst>
          </p:cNvPr>
          <p:cNvPicPr>
            <a:picLocks noChangeAspect="1"/>
          </p:cNvPicPr>
          <p:nvPr/>
        </p:nvPicPr>
        <p:blipFill>
          <a:blip r:embed="rId4"/>
          <a:stretch>
            <a:fillRect/>
          </a:stretch>
        </p:blipFill>
        <p:spPr>
          <a:xfrm>
            <a:off x="10145638" y="-37579"/>
            <a:ext cx="2065151" cy="6939419"/>
          </a:xfrm>
          <a:prstGeom prst="rect">
            <a:avLst/>
          </a:prstGeom>
        </p:spPr>
      </p:pic>
      <p:sp>
        <p:nvSpPr>
          <p:cNvPr id="15" name="Title 1">
            <a:extLst>
              <a:ext uri="{FF2B5EF4-FFF2-40B4-BE49-F238E27FC236}">
                <a16:creationId xmlns:a16="http://schemas.microsoft.com/office/drawing/2014/main" id="{CDE713B0-E58B-28C2-E640-A4686513C217}"/>
              </a:ext>
            </a:extLst>
          </p:cNvPr>
          <p:cNvSpPr txBox="1">
            <a:spLocks/>
          </p:cNvSpPr>
          <p:nvPr/>
        </p:nvSpPr>
        <p:spPr>
          <a:xfrm>
            <a:off x="879090" y="1459940"/>
            <a:ext cx="6176804" cy="7925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What is Electric Umbrella?</a:t>
            </a:r>
          </a:p>
        </p:txBody>
      </p:sp>
      <p:sp>
        <p:nvSpPr>
          <p:cNvPr id="16" name="Subtitle 2">
            <a:extLst>
              <a:ext uri="{FF2B5EF4-FFF2-40B4-BE49-F238E27FC236}">
                <a16:creationId xmlns:a16="http://schemas.microsoft.com/office/drawing/2014/main" id="{718A2C54-45E1-9388-C68C-216F0099983D}"/>
              </a:ext>
            </a:extLst>
          </p:cNvPr>
          <p:cNvSpPr txBox="1">
            <a:spLocks/>
          </p:cNvSpPr>
          <p:nvPr/>
        </p:nvSpPr>
        <p:spPr>
          <a:xfrm>
            <a:off x="879089" y="991785"/>
            <a:ext cx="6367872"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Session One:</a:t>
            </a:r>
          </a:p>
        </p:txBody>
      </p:sp>
      <p:pic>
        <p:nvPicPr>
          <p:cNvPr id="2" name="Picture 1">
            <a:extLst>
              <a:ext uri="{FF2B5EF4-FFF2-40B4-BE49-F238E27FC236}">
                <a16:creationId xmlns:a16="http://schemas.microsoft.com/office/drawing/2014/main" id="{F0B0154D-63C0-BC53-BBF0-7B183991E65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908605" y="5653438"/>
            <a:ext cx="1050537" cy="964428"/>
          </a:xfrm>
          <a:prstGeom prst="rect">
            <a:avLst/>
          </a:prstGeom>
        </p:spPr>
      </p:pic>
      <p:sp>
        <p:nvSpPr>
          <p:cNvPr id="8" name="Title 1">
            <a:extLst>
              <a:ext uri="{FF2B5EF4-FFF2-40B4-BE49-F238E27FC236}">
                <a16:creationId xmlns:a16="http://schemas.microsoft.com/office/drawing/2014/main" id="{07E45A19-D967-4030-E502-F9D8005C90F2}"/>
              </a:ext>
            </a:extLst>
          </p:cNvPr>
          <p:cNvSpPr txBox="1">
            <a:spLocks/>
          </p:cNvSpPr>
          <p:nvPr/>
        </p:nvSpPr>
        <p:spPr>
          <a:xfrm>
            <a:off x="879089" y="2270633"/>
            <a:ext cx="5712779" cy="10184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sz="2800" dirty="0">
                <a:latin typeface="Exo Medium" pitchFamily="2" charset="77"/>
              </a:rPr>
              <a:t>Where Music Unites People and </a:t>
            </a:r>
            <a:br>
              <a:rPr lang="en-NZ" sz="2800" dirty="0">
                <a:latin typeface="Exo Medium" pitchFamily="2" charset="77"/>
              </a:rPr>
            </a:br>
            <a:r>
              <a:rPr lang="en-NZ" sz="2800" dirty="0">
                <a:latin typeface="Exo Medium" pitchFamily="2" charset="77"/>
              </a:rPr>
              <a:t>Creates a More Inclusive Society</a:t>
            </a:r>
          </a:p>
        </p:txBody>
      </p:sp>
    </p:spTree>
    <p:extLst>
      <p:ext uri="{BB962C8B-B14F-4D97-AF65-F5344CB8AC3E}">
        <p14:creationId xmlns:p14="http://schemas.microsoft.com/office/powerpoint/2010/main" val="2239425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F83D69-EFF9-FC98-DA12-8A277AF54D14}"/>
            </a:ext>
          </a:extLst>
        </p:cNvPr>
        <p:cNvGrpSpPr/>
        <p:nvPr/>
      </p:nvGrpSpPr>
      <p:grpSpPr>
        <a:xfrm>
          <a:off x="0" y="0"/>
          <a:ext cx="0" cy="0"/>
          <a:chOff x="0" y="0"/>
          <a:chExt cx="0" cy="0"/>
        </a:xfrm>
      </p:grpSpPr>
      <p:pic>
        <p:nvPicPr>
          <p:cNvPr id="11" name="Google Shape;227;g3bcab67a3f6_0_18" title="EUHH-0-31.jpg">
            <a:extLst>
              <a:ext uri="{FF2B5EF4-FFF2-40B4-BE49-F238E27FC236}">
                <a16:creationId xmlns:a16="http://schemas.microsoft.com/office/drawing/2014/main" id="{0AFD27E3-197F-2993-8983-39C814CEFE00}"/>
              </a:ext>
            </a:extLst>
          </p:cNvPr>
          <p:cNvPicPr preferRelativeResize="0"/>
          <p:nvPr/>
        </p:nvPicPr>
        <p:blipFill rotWithShape="1">
          <a:blip r:embed="rId3">
            <a:alphaModFix/>
          </a:blip>
          <a:srcRect l="23938" t="3886" r="9593" b="12470"/>
          <a:stretch>
            <a:fillRect/>
          </a:stretch>
        </p:blipFill>
        <p:spPr>
          <a:xfrm>
            <a:off x="8604354" y="1683835"/>
            <a:ext cx="3057994" cy="2564780"/>
          </a:xfrm>
          <a:prstGeom prst="rect">
            <a:avLst/>
          </a:prstGeom>
          <a:noFill/>
          <a:ln>
            <a:noFill/>
          </a:ln>
        </p:spPr>
      </p:pic>
      <p:pic>
        <p:nvPicPr>
          <p:cNvPr id="3" name="Picture 2">
            <a:extLst>
              <a:ext uri="{FF2B5EF4-FFF2-40B4-BE49-F238E27FC236}">
                <a16:creationId xmlns:a16="http://schemas.microsoft.com/office/drawing/2014/main" id="{8CF53752-BD89-8A27-2A69-263566D71852}"/>
              </a:ext>
            </a:extLst>
          </p:cNvPr>
          <p:cNvPicPr>
            <a:picLocks noChangeAspect="1"/>
          </p:cNvPicPr>
          <p:nvPr/>
        </p:nvPicPr>
        <p:blipFill>
          <a:blip r:embed="rId4"/>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E7FCE3A8-4334-CF55-5342-F50E7B0C356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908605" y="5653438"/>
            <a:ext cx="1050537" cy="964428"/>
          </a:xfrm>
          <a:prstGeom prst="rect">
            <a:avLst/>
          </a:prstGeom>
        </p:spPr>
      </p:pic>
      <p:sp>
        <p:nvSpPr>
          <p:cNvPr id="4" name="Subtitle 2">
            <a:extLst>
              <a:ext uri="{FF2B5EF4-FFF2-40B4-BE49-F238E27FC236}">
                <a16:creationId xmlns:a16="http://schemas.microsoft.com/office/drawing/2014/main" id="{7F683F34-95CA-9975-F617-F1697083D0C8}"/>
              </a:ext>
            </a:extLst>
          </p:cNvPr>
          <p:cNvSpPr txBox="1">
            <a:spLocks/>
          </p:cNvSpPr>
          <p:nvPr/>
        </p:nvSpPr>
        <p:spPr>
          <a:xfrm>
            <a:off x="879088" y="3386882"/>
            <a:ext cx="6624002" cy="108945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381000">
              <a:lnSpc>
                <a:spcPct val="100000"/>
              </a:lnSpc>
              <a:spcBef>
                <a:spcPts val="0"/>
              </a:spcBef>
              <a:buClr>
                <a:schemeClr val="dk1"/>
              </a:buClr>
              <a:buSzPts val="2400"/>
              <a:buFont typeface="Exo"/>
              <a:buChar char="●"/>
            </a:pPr>
            <a:r>
              <a:rPr lang="en-NZ" sz="2400" b="1" dirty="0">
                <a:solidFill>
                  <a:schemeClr val="dk1"/>
                </a:solidFill>
                <a:latin typeface="Exo"/>
                <a:ea typeface="Exo"/>
                <a:cs typeface="Exo"/>
                <a:sym typeface="Exo"/>
              </a:rPr>
              <a:t>Underline</a:t>
            </a:r>
            <a:r>
              <a:rPr lang="en-NZ" sz="2400" dirty="0">
                <a:solidFill>
                  <a:schemeClr val="dk1"/>
                </a:solidFill>
                <a:latin typeface="Exo"/>
                <a:ea typeface="Exo"/>
                <a:cs typeface="Exo"/>
                <a:sym typeface="Exo"/>
              </a:rPr>
              <a:t> the lyrics that name different </a:t>
            </a:r>
            <a:r>
              <a:rPr lang="en-NZ" sz="2400" b="1" dirty="0">
                <a:solidFill>
                  <a:schemeClr val="dk1"/>
                </a:solidFill>
                <a:latin typeface="Exo"/>
                <a:ea typeface="Exo"/>
                <a:cs typeface="Exo"/>
                <a:sym typeface="Exo"/>
              </a:rPr>
              <a:t>characteristics that may lead to a person experiencing hatred or prejudice.</a:t>
            </a:r>
          </a:p>
        </p:txBody>
      </p:sp>
      <p:sp>
        <p:nvSpPr>
          <p:cNvPr id="9" name="Subtitle 2">
            <a:extLst>
              <a:ext uri="{FF2B5EF4-FFF2-40B4-BE49-F238E27FC236}">
                <a16:creationId xmlns:a16="http://schemas.microsoft.com/office/drawing/2014/main" id="{2F6CD88E-4958-82E4-2349-17285851149A}"/>
              </a:ext>
            </a:extLst>
          </p:cNvPr>
          <p:cNvSpPr txBox="1">
            <a:spLocks/>
          </p:cNvSpPr>
          <p:nvPr/>
        </p:nvSpPr>
        <p:spPr>
          <a:xfrm>
            <a:off x="879089" y="4681025"/>
            <a:ext cx="8924477" cy="767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381000">
              <a:lnSpc>
                <a:spcPct val="100000"/>
              </a:lnSpc>
              <a:spcBef>
                <a:spcPts val="0"/>
              </a:spcBef>
              <a:buClr>
                <a:schemeClr val="dk1"/>
              </a:buClr>
              <a:buSzPts val="2400"/>
              <a:buFont typeface="Exo"/>
              <a:buChar char="●"/>
            </a:pPr>
            <a:r>
              <a:rPr lang="en-NZ" sz="2400" b="1" dirty="0">
                <a:solidFill>
                  <a:schemeClr val="dk1"/>
                </a:solidFill>
                <a:latin typeface="Exo"/>
                <a:ea typeface="Exo"/>
                <a:cs typeface="Exo"/>
                <a:sym typeface="Exo"/>
              </a:rPr>
              <a:t>Circle</a:t>
            </a:r>
            <a:r>
              <a:rPr lang="en-NZ" sz="2400" dirty="0">
                <a:solidFill>
                  <a:schemeClr val="dk1"/>
                </a:solidFill>
                <a:latin typeface="Exo"/>
                <a:ea typeface="Exo"/>
                <a:cs typeface="Exo"/>
                <a:sym typeface="Exo"/>
              </a:rPr>
              <a:t> the lyrics that explain</a:t>
            </a:r>
            <a:r>
              <a:rPr lang="en-NZ" sz="2400" b="1" dirty="0">
                <a:solidFill>
                  <a:schemeClr val="dk1"/>
                </a:solidFill>
                <a:latin typeface="Exo"/>
                <a:ea typeface="Exo"/>
                <a:cs typeface="Exo"/>
                <a:sym typeface="Exo"/>
              </a:rPr>
              <a:t> what you should do if you experience, or witness, prejudicial language or behaviour.</a:t>
            </a:r>
            <a:endParaRPr lang="en-NZ" dirty="0">
              <a:solidFill>
                <a:schemeClr val="dk1"/>
              </a:solidFill>
              <a:latin typeface="Exo Medium"/>
              <a:ea typeface="Exo Medium"/>
              <a:cs typeface="Exo Medium"/>
              <a:sym typeface="Exo Medium"/>
            </a:endParaRPr>
          </a:p>
        </p:txBody>
      </p:sp>
      <p:sp>
        <p:nvSpPr>
          <p:cNvPr id="10" name="Subtitle 2">
            <a:extLst>
              <a:ext uri="{FF2B5EF4-FFF2-40B4-BE49-F238E27FC236}">
                <a16:creationId xmlns:a16="http://schemas.microsoft.com/office/drawing/2014/main" id="{5888C6E1-D36A-AB59-4149-C74B351257BB}"/>
              </a:ext>
            </a:extLst>
          </p:cNvPr>
          <p:cNvSpPr txBox="1">
            <a:spLocks/>
          </p:cNvSpPr>
          <p:nvPr/>
        </p:nvSpPr>
        <p:spPr>
          <a:xfrm>
            <a:off x="879089" y="5653438"/>
            <a:ext cx="7450719" cy="7677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381000">
              <a:lnSpc>
                <a:spcPct val="100000"/>
              </a:lnSpc>
              <a:spcBef>
                <a:spcPts val="0"/>
              </a:spcBef>
              <a:buClr>
                <a:schemeClr val="dk1"/>
              </a:buClr>
              <a:buSzPts val="2400"/>
              <a:buFont typeface="Exo"/>
              <a:buChar char="●"/>
            </a:pPr>
            <a:r>
              <a:rPr lang="en-NZ" sz="2400" dirty="0">
                <a:solidFill>
                  <a:schemeClr val="dk1"/>
                </a:solidFill>
                <a:latin typeface="Exo"/>
                <a:ea typeface="Exo"/>
                <a:cs typeface="Exo"/>
                <a:sym typeface="Exo"/>
              </a:rPr>
              <a:t>Highlight what you think are the </a:t>
            </a:r>
            <a:r>
              <a:rPr lang="en-NZ" sz="2400" b="1" dirty="0">
                <a:solidFill>
                  <a:schemeClr val="dk1"/>
                </a:solidFill>
                <a:latin typeface="Exo"/>
                <a:ea typeface="Exo"/>
                <a:cs typeface="Exo"/>
                <a:sym typeface="Exo"/>
              </a:rPr>
              <a:t>most powerful lyrics </a:t>
            </a:r>
            <a:r>
              <a:rPr lang="en-NZ" sz="2400" dirty="0">
                <a:solidFill>
                  <a:schemeClr val="dk1"/>
                </a:solidFill>
                <a:latin typeface="Exo"/>
                <a:ea typeface="Exo"/>
                <a:cs typeface="Exo"/>
                <a:sym typeface="Exo"/>
              </a:rPr>
              <a:t>and make a note of </a:t>
            </a:r>
            <a:r>
              <a:rPr lang="en-NZ" sz="2400" b="1" dirty="0">
                <a:solidFill>
                  <a:schemeClr val="dk1"/>
                </a:solidFill>
                <a:latin typeface="Exo"/>
                <a:ea typeface="Exo"/>
                <a:cs typeface="Exo"/>
                <a:sym typeface="Exo"/>
              </a:rPr>
              <a:t>why</a:t>
            </a:r>
            <a:r>
              <a:rPr lang="en-NZ" sz="2400" dirty="0">
                <a:solidFill>
                  <a:schemeClr val="dk1"/>
                </a:solidFill>
                <a:latin typeface="Exo"/>
                <a:ea typeface="Exo"/>
                <a:cs typeface="Exo"/>
                <a:sym typeface="Exo"/>
              </a:rPr>
              <a:t> you think that. </a:t>
            </a:r>
          </a:p>
        </p:txBody>
      </p:sp>
      <p:sp>
        <p:nvSpPr>
          <p:cNvPr id="7" name="Title 1">
            <a:extLst>
              <a:ext uri="{FF2B5EF4-FFF2-40B4-BE49-F238E27FC236}">
                <a16:creationId xmlns:a16="http://schemas.microsoft.com/office/drawing/2014/main" id="{AECCF7A8-BCC4-E9B2-6890-625BD8148B18}"/>
              </a:ext>
            </a:extLst>
          </p:cNvPr>
          <p:cNvSpPr txBox="1">
            <a:spLocks/>
          </p:cNvSpPr>
          <p:nvPr/>
        </p:nvSpPr>
        <p:spPr>
          <a:xfrm>
            <a:off x="879089" y="1401299"/>
            <a:ext cx="7725265" cy="15341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lvl="0">
              <a:lnSpc>
                <a:spcPct val="110000"/>
              </a:lnSpc>
              <a:spcBef>
                <a:spcPts val="0"/>
              </a:spcBef>
              <a:buClr>
                <a:schemeClr val="dk1"/>
              </a:buClr>
              <a:buSzPts val="4400"/>
            </a:pPr>
            <a:r>
              <a:rPr lang="en-NZ" dirty="0">
                <a:solidFill>
                  <a:schemeClr val="dk1"/>
                </a:solidFill>
                <a:ea typeface="Exo ExtraBold"/>
                <a:cs typeface="Exo ExtraBold"/>
                <a:sym typeface="Exo ExtraBold"/>
              </a:rPr>
              <a:t>Exploring the lyrics </a:t>
            </a:r>
            <a:br>
              <a:rPr lang="en-NZ" dirty="0">
                <a:solidFill>
                  <a:schemeClr val="dk1"/>
                </a:solidFill>
                <a:ea typeface="Exo ExtraBold"/>
                <a:cs typeface="Exo ExtraBold"/>
                <a:sym typeface="Exo ExtraBold"/>
              </a:rPr>
            </a:br>
            <a:r>
              <a:rPr lang="en-NZ" dirty="0"/>
              <a:t>"It's Not a Crime to be Different</a:t>
            </a:r>
            <a:r>
              <a:rPr lang="en-NZ" dirty="0">
                <a:solidFill>
                  <a:schemeClr val="dk1"/>
                </a:solidFill>
                <a:ea typeface="Exo ExtraBold"/>
                <a:cs typeface="Exo ExtraBold"/>
                <a:sym typeface="Exo ExtraBold"/>
              </a:rPr>
              <a:t>…</a:t>
            </a:r>
            <a:endParaRPr lang="en-NZ" sz="3200" dirty="0">
              <a:solidFill>
                <a:schemeClr val="dk1"/>
              </a:solidFill>
              <a:ea typeface="Exo ExtraBold"/>
              <a:cs typeface="Exo ExtraBold"/>
              <a:sym typeface="Exo ExtraBold"/>
            </a:endParaRPr>
          </a:p>
        </p:txBody>
      </p:sp>
      <p:sp>
        <p:nvSpPr>
          <p:cNvPr id="8" name="Subtitle 2">
            <a:extLst>
              <a:ext uri="{FF2B5EF4-FFF2-40B4-BE49-F238E27FC236}">
                <a16:creationId xmlns:a16="http://schemas.microsoft.com/office/drawing/2014/main" id="{D0EB316B-266B-7970-C18F-42E81632797F}"/>
              </a:ext>
            </a:extLst>
          </p:cNvPr>
          <p:cNvSpPr txBox="1">
            <a:spLocks/>
          </p:cNvSpPr>
          <p:nvPr/>
        </p:nvSpPr>
        <p:spPr>
          <a:xfrm>
            <a:off x="879088" y="2851367"/>
            <a:ext cx="3637853" cy="4824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NZ" sz="1800" dirty="0">
                <a:solidFill>
                  <a:schemeClr val="dk1"/>
                </a:solidFill>
                <a:ea typeface="Exo"/>
                <a:cs typeface="Exo"/>
                <a:sym typeface="Exo"/>
              </a:rPr>
              <a:t>Using your worksheet:</a:t>
            </a:r>
            <a:endParaRPr lang="en-NZ" sz="1800" dirty="0"/>
          </a:p>
        </p:txBody>
      </p:sp>
      <p:sp>
        <p:nvSpPr>
          <p:cNvPr id="5" name="Subtitle 2">
            <a:extLst>
              <a:ext uri="{FF2B5EF4-FFF2-40B4-BE49-F238E27FC236}">
                <a16:creationId xmlns:a16="http://schemas.microsoft.com/office/drawing/2014/main" id="{036D61C7-99B6-F695-B6F8-5E0A2733A660}"/>
              </a:ext>
            </a:extLst>
          </p:cNvPr>
          <p:cNvSpPr txBox="1">
            <a:spLocks/>
          </p:cNvSpPr>
          <p:nvPr/>
        </p:nvSpPr>
        <p:spPr>
          <a:xfrm>
            <a:off x="879088" y="991784"/>
            <a:ext cx="10029517" cy="48244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Session Six: </a:t>
            </a:r>
            <a:r>
              <a:rPr lang="en-NZ" sz="2000" b="1" dirty="0">
                <a:solidFill>
                  <a:schemeClr val="dk1"/>
                </a:solidFill>
                <a:latin typeface="Exo" pitchFamily="2" charset="77"/>
                <a:ea typeface="Exo Medium"/>
                <a:cs typeface="Exo Medium"/>
                <a:sym typeface="Exo Medium"/>
              </a:rPr>
              <a:t>How can we make society a happier, more hopeful place for everyone?</a:t>
            </a:r>
            <a:endParaRPr lang="en-NZ" sz="2000" b="1" dirty="0">
              <a:latin typeface="Exo" pitchFamily="2" charset="77"/>
            </a:endParaRPr>
          </a:p>
        </p:txBody>
      </p:sp>
    </p:spTree>
    <p:extLst>
      <p:ext uri="{BB962C8B-B14F-4D97-AF65-F5344CB8AC3E}">
        <p14:creationId xmlns:p14="http://schemas.microsoft.com/office/powerpoint/2010/main" val="2806078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80FBAC-F7E0-A0AF-564C-17A7B56D10BB}"/>
            </a:ext>
          </a:extLst>
        </p:cNvPr>
        <p:cNvGrpSpPr/>
        <p:nvPr/>
      </p:nvGrpSpPr>
      <p:grpSpPr>
        <a:xfrm>
          <a:off x="0" y="0"/>
          <a:ext cx="0" cy="0"/>
          <a:chOff x="0" y="0"/>
          <a:chExt cx="0" cy="0"/>
        </a:xfrm>
      </p:grpSpPr>
      <p:pic>
        <p:nvPicPr>
          <p:cNvPr id="13" name="Google Shape;247;p10" title="Umbrellafest 0836 (1).jpg">
            <a:extLst>
              <a:ext uri="{FF2B5EF4-FFF2-40B4-BE49-F238E27FC236}">
                <a16:creationId xmlns:a16="http://schemas.microsoft.com/office/drawing/2014/main" id="{6D630A8F-569E-CFE4-B245-5155B8773BAD}"/>
              </a:ext>
            </a:extLst>
          </p:cNvPr>
          <p:cNvPicPr preferRelativeResize="0"/>
          <p:nvPr/>
        </p:nvPicPr>
        <p:blipFill rotWithShape="1">
          <a:blip r:embed="rId3">
            <a:alphaModFix/>
          </a:blip>
          <a:srcRect l="1916" t="5340" r="1156" b="3434"/>
          <a:stretch>
            <a:fillRect/>
          </a:stretch>
        </p:blipFill>
        <p:spPr>
          <a:xfrm>
            <a:off x="7242575" y="1501018"/>
            <a:ext cx="4060397" cy="2355253"/>
          </a:xfrm>
          <a:prstGeom prst="rect">
            <a:avLst/>
          </a:prstGeom>
          <a:noFill/>
          <a:ln>
            <a:noFill/>
          </a:ln>
        </p:spPr>
      </p:pic>
      <p:pic>
        <p:nvPicPr>
          <p:cNvPr id="3" name="Picture 2">
            <a:extLst>
              <a:ext uri="{FF2B5EF4-FFF2-40B4-BE49-F238E27FC236}">
                <a16:creationId xmlns:a16="http://schemas.microsoft.com/office/drawing/2014/main" id="{2F6F0B98-91D8-0CBC-9082-3EC146FF25BB}"/>
              </a:ext>
            </a:extLst>
          </p:cNvPr>
          <p:cNvPicPr>
            <a:picLocks noChangeAspect="1"/>
          </p:cNvPicPr>
          <p:nvPr/>
        </p:nvPicPr>
        <p:blipFill>
          <a:blip r:embed="rId4"/>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E23112A7-2100-C664-781D-56691C50A8C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908605" y="5653438"/>
            <a:ext cx="1050537" cy="964428"/>
          </a:xfrm>
          <a:prstGeom prst="rect">
            <a:avLst/>
          </a:prstGeom>
        </p:spPr>
      </p:pic>
      <p:sp>
        <p:nvSpPr>
          <p:cNvPr id="4" name="Subtitle 2">
            <a:extLst>
              <a:ext uri="{FF2B5EF4-FFF2-40B4-BE49-F238E27FC236}">
                <a16:creationId xmlns:a16="http://schemas.microsoft.com/office/drawing/2014/main" id="{137AD4C9-8436-61D9-386C-A4EAC36BD374}"/>
              </a:ext>
            </a:extLst>
          </p:cNvPr>
          <p:cNvSpPr txBox="1">
            <a:spLocks/>
          </p:cNvSpPr>
          <p:nvPr/>
        </p:nvSpPr>
        <p:spPr>
          <a:xfrm>
            <a:off x="879088" y="2862160"/>
            <a:ext cx="5216912" cy="4824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00000"/>
              </a:lnSpc>
              <a:spcBef>
                <a:spcPts val="0"/>
              </a:spcBef>
              <a:buClr>
                <a:schemeClr val="dk1"/>
              </a:buClr>
              <a:buSzPts val="1100"/>
              <a:buNone/>
            </a:pPr>
            <a:r>
              <a:rPr lang="en-NZ" sz="2400" b="1" dirty="0">
                <a:solidFill>
                  <a:schemeClr val="dk1"/>
                </a:solidFill>
                <a:latin typeface="Exo" pitchFamily="2" charset="77"/>
                <a:ea typeface="Exo"/>
                <a:cs typeface="Exo"/>
                <a:sym typeface="Exo"/>
              </a:rPr>
              <a:t>B</a:t>
            </a:r>
            <a:r>
              <a:rPr lang="en-NZ" sz="2400" dirty="0">
                <a:solidFill>
                  <a:schemeClr val="dk1"/>
                </a:solidFill>
                <a:latin typeface="Exo" pitchFamily="2" charset="77"/>
                <a:ea typeface="Exo Medium"/>
                <a:cs typeface="Exo Medium"/>
                <a:sym typeface="Exo Medium"/>
              </a:rPr>
              <a:t>e tolerant and accepting of others.</a:t>
            </a:r>
          </a:p>
        </p:txBody>
      </p:sp>
      <p:sp>
        <p:nvSpPr>
          <p:cNvPr id="9" name="Subtitle 2">
            <a:extLst>
              <a:ext uri="{FF2B5EF4-FFF2-40B4-BE49-F238E27FC236}">
                <a16:creationId xmlns:a16="http://schemas.microsoft.com/office/drawing/2014/main" id="{99B93491-1687-7643-5AA0-32D150EEE0E3}"/>
              </a:ext>
            </a:extLst>
          </p:cNvPr>
          <p:cNvSpPr txBox="1">
            <a:spLocks/>
          </p:cNvSpPr>
          <p:nvPr/>
        </p:nvSpPr>
        <p:spPr>
          <a:xfrm>
            <a:off x="879088" y="3480838"/>
            <a:ext cx="5775712" cy="4824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00000"/>
              </a:lnSpc>
              <a:spcBef>
                <a:spcPts val="0"/>
              </a:spcBef>
              <a:buClr>
                <a:schemeClr val="dk1"/>
              </a:buClr>
              <a:buSzPts val="1100"/>
              <a:buNone/>
            </a:pPr>
            <a:r>
              <a:rPr lang="en-NZ" sz="2400" b="1" dirty="0">
                <a:solidFill>
                  <a:schemeClr val="dk1"/>
                </a:solidFill>
                <a:latin typeface="Exo" pitchFamily="2" charset="77"/>
                <a:ea typeface="Exo Medium"/>
                <a:cs typeface="Exo Medium"/>
                <a:sym typeface="Exo"/>
              </a:rPr>
              <a:t>R</a:t>
            </a:r>
            <a:r>
              <a:rPr lang="en-NZ" sz="2400" dirty="0">
                <a:solidFill>
                  <a:schemeClr val="dk1"/>
                </a:solidFill>
                <a:latin typeface="Exo" pitchFamily="2" charset="77"/>
                <a:ea typeface="Exo Medium"/>
                <a:cs typeface="Exo Medium"/>
                <a:sym typeface="Exo Medium"/>
              </a:rPr>
              <a:t>eport hate incidents and hate crimes.</a:t>
            </a:r>
          </a:p>
        </p:txBody>
      </p:sp>
      <p:sp>
        <p:nvSpPr>
          <p:cNvPr id="7" name="Title 1">
            <a:extLst>
              <a:ext uri="{FF2B5EF4-FFF2-40B4-BE49-F238E27FC236}">
                <a16:creationId xmlns:a16="http://schemas.microsoft.com/office/drawing/2014/main" id="{31458147-BC44-2F70-3C96-EBD75E0BFA6A}"/>
              </a:ext>
            </a:extLst>
          </p:cNvPr>
          <p:cNvSpPr txBox="1">
            <a:spLocks/>
          </p:cNvSpPr>
          <p:nvPr/>
        </p:nvSpPr>
        <p:spPr>
          <a:xfrm>
            <a:off x="879089" y="1474228"/>
            <a:ext cx="9621762" cy="7677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lvl="0">
              <a:lnSpc>
                <a:spcPct val="100000"/>
              </a:lnSpc>
              <a:spcBef>
                <a:spcPts val="0"/>
              </a:spcBef>
              <a:buClr>
                <a:schemeClr val="dk1"/>
              </a:buClr>
              <a:buSzPts val="4400"/>
            </a:pPr>
            <a:r>
              <a:rPr lang="en-NZ" dirty="0">
                <a:ea typeface="Exo"/>
                <a:cs typeface="Exo"/>
                <a:sym typeface="Exo"/>
              </a:rPr>
              <a:t>What can we do?</a:t>
            </a:r>
            <a:endParaRPr lang="en-NZ" sz="3200" dirty="0">
              <a:solidFill>
                <a:schemeClr val="dk1"/>
              </a:solidFill>
              <a:ea typeface="Exo ExtraBold"/>
              <a:cs typeface="Exo ExtraBold"/>
              <a:sym typeface="Exo ExtraBold"/>
            </a:endParaRPr>
          </a:p>
        </p:txBody>
      </p:sp>
      <p:sp>
        <p:nvSpPr>
          <p:cNvPr id="8" name="Subtitle 2">
            <a:extLst>
              <a:ext uri="{FF2B5EF4-FFF2-40B4-BE49-F238E27FC236}">
                <a16:creationId xmlns:a16="http://schemas.microsoft.com/office/drawing/2014/main" id="{4554BD21-AF1A-3B02-3E9F-5CA100889E2B}"/>
              </a:ext>
            </a:extLst>
          </p:cNvPr>
          <p:cNvSpPr txBox="1">
            <a:spLocks/>
          </p:cNvSpPr>
          <p:nvPr/>
        </p:nvSpPr>
        <p:spPr>
          <a:xfrm>
            <a:off x="879088" y="2176324"/>
            <a:ext cx="3637853" cy="48244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00000"/>
              </a:lnSpc>
              <a:spcBef>
                <a:spcPts val="0"/>
              </a:spcBef>
              <a:buClr>
                <a:srgbClr val="000000"/>
              </a:buClr>
              <a:buSzPts val="2400"/>
              <a:buNone/>
            </a:pPr>
            <a:r>
              <a:rPr lang="en-NZ" dirty="0">
                <a:solidFill>
                  <a:schemeClr val="dk1"/>
                </a:solidFill>
                <a:latin typeface="Exo Medium"/>
                <a:ea typeface="Exo Medium"/>
                <a:cs typeface="Exo Medium"/>
                <a:sym typeface="Exo Medium"/>
              </a:rPr>
              <a:t>Be </a:t>
            </a:r>
            <a:r>
              <a:rPr lang="en-NZ" b="1" dirty="0">
                <a:solidFill>
                  <a:schemeClr val="dk1"/>
                </a:solidFill>
                <a:highlight>
                  <a:srgbClr val="FFDA2F"/>
                </a:highlight>
                <a:latin typeface="Exo"/>
                <a:ea typeface="Exo"/>
                <a:cs typeface="Exo"/>
                <a:sym typeface="Exo"/>
              </a:rPr>
              <a:t>BRAVE.</a:t>
            </a:r>
            <a:r>
              <a:rPr lang="en-NZ" b="1" dirty="0">
                <a:solidFill>
                  <a:schemeClr val="dk1"/>
                </a:solidFill>
                <a:latin typeface="Exo"/>
                <a:ea typeface="Exo"/>
                <a:cs typeface="Exo"/>
                <a:sym typeface="Exo"/>
              </a:rPr>
              <a:t> </a:t>
            </a:r>
            <a:endParaRPr lang="en-NZ" dirty="0">
              <a:solidFill>
                <a:schemeClr val="dk1"/>
              </a:solidFill>
              <a:latin typeface="Exo Medium"/>
              <a:ea typeface="Exo Medium"/>
              <a:cs typeface="Exo Medium"/>
              <a:sym typeface="Exo Medium"/>
            </a:endParaRPr>
          </a:p>
        </p:txBody>
      </p:sp>
      <p:sp>
        <p:nvSpPr>
          <p:cNvPr id="2" name="Subtitle 2">
            <a:extLst>
              <a:ext uri="{FF2B5EF4-FFF2-40B4-BE49-F238E27FC236}">
                <a16:creationId xmlns:a16="http://schemas.microsoft.com/office/drawing/2014/main" id="{A5316546-3B4A-F3A1-49CD-9AAE4B63BADA}"/>
              </a:ext>
            </a:extLst>
          </p:cNvPr>
          <p:cNvSpPr txBox="1">
            <a:spLocks/>
          </p:cNvSpPr>
          <p:nvPr/>
        </p:nvSpPr>
        <p:spPr>
          <a:xfrm>
            <a:off x="879088" y="991784"/>
            <a:ext cx="10029517" cy="48244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Session Six: </a:t>
            </a:r>
            <a:r>
              <a:rPr lang="en-NZ" sz="2000" b="1" dirty="0">
                <a:solidFill>
                  <a:schemeClr val="dk1"/>
                </a:solidFill>
                <a:latin typeface="Exo" pitchFamily="2" charset="77"/>
                <a:ea typeface="Exo Medium"/>
                <a:cs typeface="Exo Medium"/>
                <a:sym typeface="Exo Medium"/>
              </a:rPr>
              <a:t>How can we make society a happier, more hopeful place for everyone?</a:t>
            </a:r>
            <a:endParaRPr lang="en-NZ" sz="2000" b="1" dirty="0">
              <a:latin typeface="Exo" pitchFamily="2" charset="77"/>
            </a:endParaRPr>
          </a:p>
        </p:txBody>
      </p:sp>
      <p:sp>
        <p:nvSpPr>
          <p:cNvPr id="5" name="Subtitle 2">
            <a:extLst>
              <a:ext uri="{FF2B5EF4-FFF2-40B4-BE49-F238E27FC236}">
                <a16:creationId xmlns:a16="http://schemas.microsoft.com/office/drawing/2014/main" id="{98A1CA5B-9F92-685B-2987-A3945FA820DC}"/>
              </a:ext>
            </a:extLst>
          </p:cNvPr>
          <p:cNvSpPr txBox="1">
            <a:spLocks/>
          </p:cNvSpPr>
          <p:nvPr/>
        </p:nvSpPr>
        <p:spPr>
          <a:xfrm>
            <a:off x="901718" y="4099516"/>
            <a:ext cx="8197377" cy="4824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00000"/>
              </a:lnSpc>
              <a:spcBef>
                <a:spcPts val="0"/>
              </a:spcBef>
              <a:buClr>
                <a:schemeClr val="dk1"/>
              </a:buClr>
              <a:buSzPts val="1100"/>
              <a:buNone/>
            </a:pPr>
            <a:r>
              <a:rPr lang="en-NZ" sz="2400" b="1" dirty="0">
                <a:solidFill>
                  <a:schemeClr val="dk1"/>
                </a:solidFill>
                <a:latin typeface="Exo" pitchFamily="2" charset="77"/>
                <a:ea typeface="Exo Medium"/>
                <a:cs typeface="Exo Medium"/>
                <a:sym typeface="Exo"/>
              </a:rPr>
              <a:t>A</a:t>
            </a:r>
            <a:r>
              <a:rPr lang="en-NZ" sz="2400" dirty="0">
                <a:solidFill>
                  <a:schemeClr val="dk1"/>
                </a:solidFill>
                <a:latin typeface="Exo" pitchFamily="2" charset="77"/>
                <a:ea typeface="Exo Medium"/>
                <a:cs typeface="Exo Medium"/>
                <a:sym typeface="Exo Medium"/>
              </a:rPr>
              <a:t>dvocate for those who may find it harder to speak up.</a:t>
            </a:r>
          </a:p>
        </p:txBody>
      </p:sp>
      <p:sp>
        <p:nvSpPr>
          <p:cNvPr id="11" name="Subtitle 2">
            <a:extLst>
              <a:ext uri="{FF2B5EF4-FFF2-40B4-BE49-F238E27FC236}">
                <a16:creationId xmlns:a16="http://schemas.microsoft.com/office/drawing/2014/main" id="{0339C7BA-C020-A74D-7900-6C6A189CEBBB}"/>
              </a:ext>
            </a:extLst>
          </p:cNvPr>
          <p:cNvSpPr txBox="1">
            <a:spLocks/>
          </p:cNvSpPr>
          <p:nvPr/>
        </p:nvSpPr>
        <p:spPr>
          <a:xfrm>
            <a:off x="901719" y="4718194"/>
            <a:ext cx="7594582" cy="79901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00000"/>
              </a:lnSpc>
              <a:spcBef>
                <a:spcPts val="0"/>
              </a:spcBef>
              <a:buClr>
                <a:schemeClr val="dk1"/>
              </a:buClr>
              <a:buSzPts val="1100"/>
              <a:buNone/>
            </a:pPr>
            <a:r>
              <a:rPr lang="en-NZ" sz="2400" b="1" dirty="0">
                <a:solidFill>
                  <a:schemeClr val="dk1"/>
                </a:solidFill>
                <a:latin typeface="Exo" pitchFamily="2" charset="77"/>
                <a:ea typeface="Exo Medium"/>
                <a:cs typeface="Exo Medium"/>
                <a:sym typeface="Exo"/>
              </a:rPr>
              <a:t>V</a:t>
            </a:r>
            <a:r>
              <a:rPr lang="en-NZ" sz="2400" dirty="0">
                <a:solidFill>
                  <a:schemeClr val="dk1"/>
                </a:solidFill>
                <a:latin typeface="Exo" pitchFamily="2" charset="77"/>
                <a:ea typeface="Exo Medium"/>
                <a:cs typeface="Exo Medium"/>
                <a:sym typeface="Exo Medium"/>
              </a:rPr>
              <a:t>oice concerns about the use of prejudicial language or behaviour in your school.</a:t>
            </a:r>
          </a:p>
        </p:txBody>
      </p:sp>
      <p:sp>
        <p:nvSpPr>
          <p:cNvPr id="12" name="Subtitle 2">
            <a:extLst>
              <a:ext uri="{FF2B5EF4-FFF2-40B4-BE49-F238E27FC236}">
                <a16:creationId xmlns:a16="http://schemas.microsoft.com/office/drawing/2014/main" id="{CB0B8640-1AC1-7F1D-F278-95DFF82C2705}"/>
              </a:ext>
            </a:extLst>
          </p:cNvPr>
          <p:cNvSpPr txBox="1">
            <a:spLocks/>
          </p:cNvSpPr>
          <p:nvPr/>
        </p:nvSpPr>
        <p:spPr>
          <a:xfrm>
            <a:off x="901717" y="5653438"/>
            <a:ext cx="6523659" cy="79901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00000"/>
              </a:lnSpc>
              <a:spcBef>
                <a:spcPts val="0"/>
              </a:spcBef>
              <a:buClr>
                <a:schemeClr val="dk1"/>
              </a:buClr>
              <a:buSzPts val="1100"/>
              <a:buNone/>
            </a:pPr>
            <a:r>
              <a:rPr lang="en-NZ" sz="2400" b="1" dirty="0">
                <a:solidFill>
                  <a:schemeClr val="dk1"/>
                </a:solidFill>
                <a:latin typeface="Exo" pitchFamily="2" charset="77"/>
                <a:ea typeface="Exo Medium"/>
                <a:cs typeface="Exo Medium"/>
                <a:sym typeface="Exo"/>
              </a:rPr>
              <a:t>E</a:t>
            </a:r>
            <a:r>
              <a:rPr lang="en-NZ" sz="2400" dirty="0">
                <a:solidFill>
                  <a:schemeClr val="dk1"/>
                </a:solidFill>
                <a:latin typeface="Exo" pitchFamily="2" charset="77"/>
                <a:ea typeface="Exo Medium"/>
                <a:cs typeface="Exo Medium"/>
                <a:sym typeface="Exo Medium"/>
              </a:rPr>
              <a:t>ducate yourself, and others around you, about diversity and acceptance</a:t>
            </a:r>
          </a:p>
        </p:txBody>
      </p:sp>
    </p:spTree>
    <p:extLst>
      <p:ext uri="{BB962C8B-B14F-4D97-AF65-F5344CB8AC3E}">
        <p14:creationId xmlns:p14="http://schemas.microsoft.com/office/powerpoint/2010/main" val="232512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p:tgtEl>
                                          <p:spTgt spid="12"/>
                                        </p:tgtEl>
                                        <p:attrNameLst>
                                          <p:attrName>ppt_y</p:attrName>
                                        </p:attrNameLst>
                                      </p:cBhvr>
                                      <p:tavLst>
                                        <p:tav tm="0">
                                          <p:val>
                                            <p:strVal val="#ppt_y+#ppt_h*1.125000"/>
                                          </p:val>
                                        </p:tav>
                                        <p:tav tm="100000">
                                          <p:val>
                                            <p:strVal val="#ppt_y"/>
                                          </p:val>
                                        </p:tav>
                                      </p:tavLst>
                                    </p:anim>
                                    <p:animEffect transition="in" filter="wipe(up)">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5"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DA2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7AD714FD-B139-EB54-C5AF-4D471EB0943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882014" y="1492539"/>
            <a:ext cx="4207091" cy="3872923"/>
          </a:xfrm>
          <a:prstGeom prst="rect">
            <a:avLst/>
          </a:prstGeom>
        </p:spPr>
      </p:pic>
      <p:grpSp>
        <p:nvGrpSpPr>
          <p:cNvPr id="16" name="Group 15">
            <a:extLst>
              <a:ext uri="{FF2B5EF4-FFF2-40B4-BE49-F238E27FC236}">
                <a16:creationId xmlns:a16="http://schemas.microsoft.com/office/drawing/2014/main" id="{7D6386E6-AC9D-CBCE-F26D-FA14599DE46B}"/>
              </a:ext>
            </a:extLst>
          </p:cNvPr>
          <p:cNvGrpSpPr/>
          <p:nvPr/>
        </p:nvGrpSpPr>
        <p:grpSpPr>
          <a:xfrm>
            <a:off x="6941194" y="2835968"/>
            <a:ext cx="2755256" cy="1903754"/>
            <a:chOff x="6941194" y="2663440"/>
            <a:chExt cx="2755256" cy="1903754"/>
          </a:xfrm>
        </p:grpSpPr>
        <p:pic>
          <p:nvPicPr>
            <p:cNvPr id="7" name="Graphic 6">
              <a:extLst>
                <a:ext uri="{FF2B5EF4-FFF2-40B4-BE49-F238E27FC236}">
                  <a16:creationId xmlns:a16="http://schemas.microsoft.com/office/drawing/2014/main" id="{65B20AF8-20BE-CA10-8839-22B09BE4FFD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41194" y="3413589"/>
              <a:ext cx="419100" cy="419100"/>
            </a:xfrm>
            <a:prstGeom prst="rect">
              <a:avLst/>
            </a:prstGeom>
          </p:spPr>
        </p:pic>
        <p:pic>
          <p:nvPicPr>
            <p:cNvPr id="9" name="Graphic 8">
              <a:extLst>
                <a:ext uri="{FF2B5EF4-FFF2-40B4-BE49-F238E27FC236}">
                  <a16:creationId xmlns:a16="http://schemas.microsoft.com/office/drawing/2014/main" id="{DBDCAEB2-91B2-67FF-BB59-67DA67F73E5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941194" y="2663440"/>
              <a:ext cx="419100" cy="419100"/>
            </a:xfrm>
            <a:prstGeom prst="rect">
              <a:avLst/>
            </a:prstGeom>
          </p:spPr>
        </p:pic>
        <p:pic>
          <p:nvPicPr>
            <p:cNvPr id="11" name="Graphic 10">
              <a:extLst>
                <a:ext uri="{FF2B5EF4-FFF2-40B4-BE49-F238E27FC236}">
                  <a16:creationId xmlns:a16="http://schemas.microsoft.com/office/drawing/2014/main" id="{65F9B014-70D6-1BC8-44B8-59D4EA9BDA8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941194" y="4148094"/>
              <a:ext cx="419100" cy="419100"/>
            </a:xfrm>
            <a:prstGeom prst="rect">
              <a:avLst/>
            </a:prstGeom>
          </p:spPr>
        </p:pic>
        <p:sp>
          <p:nvSpPr>
            <p:cNvPr id="12" name="Subtitle 2">
              <a:extLst>
                <a:ext uri="{FF2B5EF4-FFF2-40B4-BE49-F238E27FC236}">
                  <a16:creationId xmlns:a16="http://schemas.microsoft.com/office/drawing/2014/main" id="{A265ED1B-A916-5AB4-9712-BE387105CA3B}"/>
                </a:ext>
              </a:extLst>
            </p:cNvPr>
            <p:cNvSpPr txBox="1">
              <a:spLocks/>
            </p:cNvSpPr>
            <p:nvPr/>
          </p:nvSpPr>
          <p:spPr>
            <a:xfrm>
              <a:off x="7442779" y="2709906"/>
              <a:ext cx="2253671" cy="37263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Electric Umbrella</a:t>
              </a:r>
            </a:p>
          </p:txBody>
        </p:sp>
        <p:sp>
          <p:nvSpPr>
            <p:cNvPr id="13" name="Subtitle 2">
              <a:extLst>
                <a:ext uri="{FF2B5EF4-FFF2-40B4-BE49-F238E27FC236}">
                  <a16:creationId xmlns:a16="http://schemas.microsoft.com/office/drawing/2014/main" id="{821B14A9-011E-9B16-5B9E-77250A43A70D}"/>
                </a:ext>
              </a:extLst>
            </p:cNvPr>
            <p:cNvSpPr txBox="1">
              <a:spLocks/>
            </p:cNvSpPr>
            <p:nvPr/>
          </p:nvSpPr>
          <p:spPr>
            <a:xfrm>
              <a:off x="7442779" y="3429233"/>
              <a:ext cx="2253671" cy="37263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Electric Umbrella</a:t>
              </a:r>
            </a:p>
          </p:txBody>
        </p:sp>
        <p:sp>
          <p:nvSpPr>
            <p:cNvPr id="14" name="Subtitle 2">
              <a:extLst>
                <a:ext uri="{FF2B5EF4-FFF2-40B4-BE49-F238E27FC236}">
                  <a16:creationId xmlns:a16="http://schemas.microsoft.com/office/drawing/2014/main" id="{7FDABF5A-1E4A-DC94-AC94-80D9818F50B5}"/>
                </a:ext>
              </a:extLst>
            </p:cNvPr>
            <p:cNvSpPr txBox="1">
              <a:spLocks/>
            </p:cNvSpPr>
            <p:nvPr/>
          </p:nvSpPr>
          <p:spPr>
            <a:xfrm>
              <a:off x="7442779" y="4163738"/>
              <a:ext cx="2253671" cy="37263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a:t>
              </a:r>
              <a:r>
                <a:rPr lang="en-US" sz="2000" dirty="0" err="1"/>
                <a:t>ElectricBrolly</a:t>
              </a:r>
              <a:endParaRPr lang="en-US" sz="2000" dirty="0"/>
            </a:p>
          </p:txBody>
        </p:sp>
      </p:grpSp>
    </p:spTree>
    <p:extLst>
      <p:ext uri="{BB962C8B-B14F-4D97-AF65-F5344CB8AC3E}">
        <p14:creationId xmlns:p14="http://schemas.microsoft.com/office/powerpoint/2010/main" val="206397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46A6B-C44A-F86C-54FA-ED7B0C410FF8}"/>
            </a:ext>
          </a:extLst>
        </p:cNvPr>
        <p:cNvGrpSpPr/>
        <p:nvPr/>
      </p:nvGrpSpPr>
      <p:grpSpPr>
        <a:xfrm>
          <a:off x="0" y="0"/>
          <a:ext cx="0" cy="0"/>
          <a:chOff x="0" y="0"/>
          <a:chExt cx="0" cy="0"/>
        </a:xfrm>
      </p:grpSpPr>
      <p:sp>
        <p:nvSpPr>
          <p:cNvPr id="16" name="Title 1">
            <a:extLst>
              <a:ext uri="{FF2B5EF4-FFF2-40B4-BE49-F238E27FC236}">
                <a16:creationId xmlns:a16="http://schemas.microsoft.com/office/drawing/2014/main" id="{8CF8E761-DA12-6B74-2405-3E8C03BEB4C3}"/>
              </a:ext>
            </a:extLst>
          </p:cNvPr>
          <p:cNvSpPr txBox="1">
            <a:spLocks/>
          </p:cNvSpPr>
          <p:nvPr/>
        </p:nvSpPr>
        <p:spPr>
          <a:xfrm>
            <a:off x="879089" y="1474228"/>
            <a:ext cx="9621762" cy="7677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r>
              <a:rPr lang="en-NZ" dirty="0"/>
              <a:t>Watch the video…</a:t>
            </a:r>
          </a:p>
        </p:txBody>
      </p:sp>
      <p:pic>
        <p:nvPicPr>
          <p:cNvPr id="4" name="Picture 3">
            <a:extLst>
              <a:ext uri="{FF2B5EF4-FFF2-40B4-BE49-F238E27FC236}">
                <a16:creationId xmlns:a16="http://schemas.microsoft.com/office/drawing/2014/main" id="{4454A28F-D6E9-1DA0-F6B6-FDD0C2F4BB57}"/>
              </a:ext>
            </a:extLst>
          </p:cNvPr>
          <p:cNvPicPr>
            <a:picLocks noChangeAspect="1"/>
          </p:cNvPicPr>
          <p:nvPr/>
        </p:nvPicPr>
        <p:blipFill>
          <a:blip r:embed="rId4"/>
          <a:stretch>
            <a:fillRect/>
          </a:stretch>
        </p:blipFill>
        <p:spPr>
          <a:xfrm>
            <a:off x="10145638" y="-37579"/>
            <a:ext cx="2065151" cy="6939419"/>
          </a:xfrm>
          <a:prstGeom prst="rect">
            <a:avLst/>
          </a:prstGeom>
        </p:spPr>
      </p:pic>
      <p:pic>
        <p:nvPicPr>
          <p:cNvPr id="5" name="Picture 4">
            <a:extLst>
              <a:ext uri="{FF2B5EF4-FFF2-40B4-BE49-F238E27FC236}">
                <a16:creationId xmlns:a16="http://schemas.microsoft.com/office/drawing/2014/main" id="{D4EDA67A-E9B7-F8D7-A8E1-21A693530EB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908605" y="5653438"/>
            <a:ext cx="1050537" cy="964428"/>
          </a:xfrm>
          <a:prstGeom prst="rect">
            <a:avLst/>
          </a:prstGeom>
        </p:spPr>
      </p:pic>
      <p:pic>
        <p:nvPicPr>
          <p:cNvPr id="7" name="Online Media 6" descr="Electric Umbrella - Interview with founders Mel Boda &amp; Tom Billington">
            <a:hlinkClick r:id="" action="ppaction://media"/>
            <a:extLst>
              <a:ext uri="{FF2B5EF4-FFF2-40B4-BE49-F238E27FC236}">
                <a16:creationId xmlns:a16="http://schemas.microsoft.com/office/drawing/2014/main" id="{62008200-5802-4308-4A3F-2C83EC21165A}"/>
              </a:ext>
            </a:extLst>
          </p:cNvPr>
          <p:cNvPicPr>
            <a:picLocks noRot="1" noChangeAspect="1"/>
          </p:cNvPicPr>
          <p:nvPr>
            <a:videoFile r:link="rId1"/>
          </p:nvPr>
        </p:nvPicPr>
        <p:blipFill>
          <a:blip r:embed="rId6"/>
          <a:stretch>
            <a:fillRect/>
          </a:stretch>
        </p:blipFill>
        <p:spPr>
          <a:xfrm>
            <a:off x="961652" y="2318659"/>
            <a:ext cx="6911009" cy="3904720"/>
          </a:xfrm>
          <a:prstGeom prst="rect">
            <a:avLst/>
          </a:prstGeom>
        </p:spPr>
      </p:pic>
      <p:sp>
        <p:nvSpPr>
          <p:cNvPr id="9" name="Subtitle 2">
            <a:extLst>
              <a:ext uri="{FF2B5EF4-FFF2-40B4-BE49-F238E27FC236}">
                <a16:creationId xmlns:a16="http://schemas.microsoft.com/office/drawing/2014/main" id="{3FD4DCFB-1AB9-C17F-DEA8-07419E92A5F9}"/>
              </a:ext>
            </a:extLst>
          </p:cNvPr>
          <p:cNvSpPr txBox="1">
            <a:spLocks/>
          </p:cNvSpPr>
          <p:nvPr/>
        </p:nvSpPr>
        <p:spPr>
          <a:xfrm>
            <a:off x="879089" y="991785"/>
            <a:ext cx="6367872"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Session One: </a:t>
            </a:r>
            <a:r>
              <a:rPr lang="en-NZ" sz="2000" b="1" dirty="0">
                <a:solidFill>
                  <a:schemeClr val="dk1"/>
                </a:solidFill>
                <a:latin typeface="Exo" pitchFamily="2" charset="77"/>
                <a:ea typeface="Exo Medium"/>
                <a:cs typeface="Exo Medium"/>
                <a:sym typeface="Exo Medium"/>
              </a:rPr>
              <a:t>What is Electric Umbrella?</a:t>
            </a:r>
            <a:endParaRPr lang="en-NZ" sz="2000" b="1" dirty="0">
              <a:latin typeface="Exo" pitchFamily="2" charset="77"/>
            </a:endParaRPr>
          </a:p>
        </p:txBody>
      </p:sp>
    </p:spTree>
    <p:extLst>
      <p:ext uri="{BB962C8B-B14F-4D97-AF65-F5344CB8AC3E}">
        <p14:creationId xmlns:p14="http://schemas.microsoft.com/office/powerpoint/2010/main" val="3260560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46A6B-C44A-F86C-54FA-ED7B0C410FF8}"/>
            </a:ext>
          </a:extLst>
        </p:cNvPr>
        <p:cNvGrpSpPr/>
        <p:nvPr/>
      </p:nvGrpSpPr>
      <p:grpSpPr>
        <a:xfrm>
          <a:off x="0" y="0"/>
          <a:ext cx="0" cy="0"/>
          <a:chOff x="0" y="0"/>
          <a:chExt cx="0" cy="0"/>
        </a:xfrm>
      </p:grpSpPr>
      <p:sp>
        <p:nvSpPr>
          <p:cNvPr id="4" name="Subtitle 2">
            <a:extLst>
              <a:ext uri="{FF2B5EF4-FFF2-40B4-BE49-F238E27FC236}">
                <a16:creationId xmlns:a16="http://schemas.microsoft.com/office/drawing/2014/main" id="{22F4E2BF-ADB8-D812-2C03-830EDFE9310E}"/>
              </a:ext>
            </a:extLst>
          </p:cNvPr>
          <p:cNvSpPr txBox="1">
            <a:spLocks/>
          </p:cNvSpPr>
          <p:nvPr/>
        </p:nvSpPr>
        <p:spPr>
          <a:xfrm>
            <a:off x="879089" y="2249360"/>
            <a:ext cx="5678874" cy="6757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381000">
              <a:spcBef>
                <a:spcPts val="0"/>
              </a:spcBef>
              <a:buClr>
                <a:schemeClr val="dk1"/>
              </a:buClr>
              <a:buSzPts val="2400"/>
              <a:buFont typeface="Exo"/>
              <a:buChar char="●"/>
            </a:pPr>
            <a:r>
              <a:rPr lang="en-NZ" sz="2400" dirty="0">
                <a:solidFill>
                  <a:schemeClr val="dk1"/>
                </a:solidFill>
                <a:latin typeface="Exo"/>
                <a:ea typeface="Exo"/>
                <a:cs typeface="Exo"/>
                <a:sym typeface="Exo"/>
              </a:rPr>
              <a:t>What does Electric Umbrella use to </a:t>
            </a:r>
            <a:br>
              <a:rPr lang="en-NZ" sz="2400" dirty="0">
                <a:solidFill>
                  <a:schemeClr val="dk1"/>
                </a:solidFill>
                <a:latin typeface="Exo"/>
                <a:ea typeface="Exo"/>
                <a:cs typeface="Exo"/>
                <a:sym typeface="Exo"/>
              </a:rPr>
            </a:br>
            <a:r>
              <a:rPr lang="en-NZ" sz="2400" b="1" dirty="0">
                <a:solidFill>
                  <a:schemeClr val="dk1"/>
                </a:solidFill>
                <a:latin typeface="Exo"/>
                <a:ea typeface="Exo"/>
                <a:cs typeface="Exo"/>
                <a:sym typeface="Exo"/>
              </a:rPr>
              <a:t>help people express themselves?</a:t>
            </a:r>
          </a:p>
        </p:txBody>
      </p:sp>
      <p:sp>
        <p:nvSpPr>
          <p:cNvPr id="9" name="Subtitle 2">
            <a:extLst>
              <a:ext uri="{FF2B5EF4-FFF2-40B4-BE49-F238E27FC236}">
                <a16:creationId xmlns:a16="http://schemas.microsoft.com/office/drawing/2014/main" id="{5C5F18E8-98F6-B84B-F40D-4F1103D06733}"/>
              </a:ext>
            </a:extLst>
          </p:cNvPr>
          <p:cNvSpPr txBox="1">
            <a:spLocks/>
          </p:cNvSpPr>
          <p:nvPr/>
        </p:nvSpPr>
        <p:spPr>
          <a:xfrm>
            <a:off x="879090" y="3356565"/>
            <a:ext cx="6752634" cy="6757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381000">
              <a:spcBef>
                <a:spcPts val="0"/>
              </a:spcBef>
              <a:buClr>
                <a:schemeClr val="dk1"/>
              </a:buClr>
              <a:buSzPts val="2400"/>
              <a:buFont typeface="Exo"/>
              <a:buChar char="●"/>
            </a:pPr>
            <a:r>
              <a:rPr lang="en-NZ" sz="2400" dirty="0">
                <a:solidFill>
                  <a:schemeClr val="dk1"/>
                </a:solidFill>
                <a:latin typeface="Exo"/>
                <a:ea typeface="Exo"/>
                <a:cs typeface="Exo"/>
                <a:sym typeface="Exo"/>
              </a:rPr>
              <a:t>Why do you think it’s important for someone to feel </a:t>
            </a:r>
            <a:r>
              <a:rPr lang="en-NZ" sz="2400" b="1" dirty="0">
                <a:solidFill>
                  <a:schemeClr val="dk1"/>
                </a:solidFill>
                <a:latin typeface="Exo"/>
                <a:ea typeface="Exo"/>
                <a:cs typeface="Exo"/>
                <a:sym typeface="Exo"/>
              </a:rPr>
              <a:t>seen, heard and valued</a:t>
            </a:r>
            <a:r>
              <a:rPr lang="en-NZ" sz="2400" dirty="0">
                <a:solidFill>
                  <a:schemeClr val="dk1"/>
                </a:solidFill>
                <a:latin typeface="Exo"/>
                <a:ea typeface="Exo"/>
                <a:cs typeface="Exo"/>
                <a:sym typeface="Exo"/>
              </a:rPr>
              <a:t>?</a:t>
            </a:r>
          </a:p>
        </p:txBody>
      </p:sp>
      <p:sp>
        <p:nvSpPr>
          <p:cNvPr id="10" name="Subtitle 2">
            <a:extLst>
              <a:ext uri="{FF2B5EF4-FFF2-40B4-BE49-F238E27FC236}">
                <a16:creationId xmlns:a16="http://schemas.microsoft.com/office/drawing/2014/main" id="{BA01B2F7-0559-2EDF-4BB2-64CFA267D5E4}"/>
              </a:ext>
            </a:extLst>
          </p:cNvPr>
          <p:cNvSpPr txBox="1">
            <a:spLocks/>
          </p:cNvSpPr>
          <p:nvPr/>
        </p:nvSpPr>
        <p:spPr>
          <a:xfrm>
            <a:off x="879090" y="4463770"/>
            <a:ext cx="6367872" cy="6757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381000">
              <a:spcBef>
                <a:spcPts val="0"/>
              </a:spcBef>
              <a:buClr>
                <a:schemeClr val="dk1"/>
              </a:buClr>
              <a:buSzPts val="2400"/>
              <a:buFont typeface="Exo"/>
              <a:buChar char="●"/>
            </a:pPr>
            <a:r>
              <a:rPr lang="en-NZ" sz="2400" dirty="0">
                <a:solidFill>
                  <a:schemeClr val="dk1"/>
                </a:solidFill>
                <a:latin typeface="Exo"/>
                <a:ea typeface="Exo"/>
                <a:cs typeface="Exo"/>
                <a:sym typeface="Exo"/>
              </a:rPr>
              <a:t>Do you think </a:t>
            </a:r>
            <a:r>
              <a:rPr lang="en-NZ" sz="2400" b="1" dirty="0">
                <a:solidFill>
                  <a:schemeClr val="dk1"/>
                </a:solidFill>
                <a:latin typeface="Exo"/>
                <a:ea typeface="Exo"/>
                <a:cs typeface="Exo"/>
                <a:sym typeface="Exo"/>
              </a:rPr>
              <a:t>it’s harder for some people </a:t>
            </a:r>
            <a:br>
              <a:rPr lang="en-NZ" sz="2400" b="1" dirty="0">
                <a:solidFill>
                  <a:schemeClr val="dk1"/>
                </a:solidFill>
                <a:latin typeface="Exo"/>
                <a:ea typeface="Exo"/>
                <a:cs typeface="Exo"/>
                <a:sym typeface="Exo"/>
              </a:rPr>
            </a:br>
            <a:r>
              <a:rPr lang="en-NZ" sz="2400" b="1" dirty="0">
                <a:solidFill>
                  <a:schemeClr val="dk1"/>
                </a:solidFill>
                <a:latin typeface="Exo"/>
                <a:ea typeface="Exo"/>
                <a:cs typeface="Exo"/>
                <a:sym typeface="Exo"/>
              </a:rPr>
              <a:t>in society to feel like this? </a:t>
            </a:r>
            <a:r>
              <a:rPr lang="en-NZ" sz="2400" dirty="0">
                <a:solidFill>
                  <a:schemeClr val="dk1"/>
                </a:solidFill>
                <a:latin typeface="Exo"/>
                <a:ea typeface="Exo"/>
                <a:cs typeface="Exo"/>
                <a:sym typeface="Exo"/>
              </a:rPr>
              <a:t>If so, why?</a:t>
            </a:r>
          </a:p>
        </p:txBody>
      </p:sp>
      <p:sp>
        <p:nvSpPr>
          <p:cNvPr id="11" name="Subtitle 2">
            <a:extLst>
              <a:ext uri="{FF2B5EF4-FFF2-40B4-BE49-F238E27FC236}">
                <a16:creationId xmlns:a16="http://schemas.microsoft.com/office/drawing/2014/main" id="{D92D3C4A-1E57-97D3-4D67-A1CDCCAC651A}"/>
              </a:ext>
            </a:extLst>
          </p:cNvPr>
          <p:cNvSpPr txBox="1">
            <a:spLocks/>
          </p:cNvSpPr>
          <p:nvPr/>
        </p:nvSpPr>
        <p:spPr>
          <a:xfrm>
            <a:off x="920108" y="5570976"/>
            <a:ext cx="6966592" cy="6757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381000">
              <a:spcBef>
                <a:spcPts val="0"/>
              </a:spcBef>
              <a:buClr>
                <a:schemeClr val="dk1"/>
              </a:buClr>
              <a:buSzPts val="2400"/>
              <a:buFont typeface="Exo"/>
              <a:buChar char="●"/>
            </a:pPr>
            <a:r>
              <a:rPr lang="en-NZ" sz="2400" dirty="0">
                <a:solidFill>
                  <a:schemeClr val="dk1"/>
                </a:solidFill>
                <a:latin typeface="Exo"/>
                <a:ea typeface="Exo"/>
                <a:cs typeface="Exo"/>
                <a:sym typeface="Exo"/>
              </a:rPr>
              <a:t>What did Tom mean when he said, </a:t>
            </a:r>
            <a:br>
              <a:rPr lang="en-NZ" sz="2400" dirty="0">
                <a:solidFill>
                  <a:schemeClr val="dk1"/>
                </a:solidFill>
                <a:latin typeface="Exo"/>
                <a:ea typeface="Exo"/>
                <a:cs typeface="Exo"/>
                <a:sym typeface="Exo"/>
              </a:rPr>
            </a:br>
            <a:r>
              <a:rPr lang="en-NZ" sz="2400" b="1" dirty="0">
                <a:solidFill>
                  <a:schemeClr val="dk1"/>
                </a:solidFill>
                <a:latin typeface="Exo"/>
                <a:ea typeface="Exo"/>
                <a:cs typeface="Exo"/>
                <a:sym typeface="Exo"/>
              </a:rPr>
              <a:t>“You can change the piano, not the pianist”?</a:t>
            </a:r>
          </a:p>
        </p:txBody>
      </p:sp>
      <p:sp>
        <p:nvSpPr>
          <p:cNvPr id="2" name="Subtitle 2">
            <a:extLst>
              <a:ext uri="{FF2B5EF4-FFF2-40B4-BE49-F238E27FC236}">
                <a16:creationId xmlns:a16="http://schemas.microsoft.com/office/drawing/2014/main" id="{16EA4552-0539-FE6F-72F0-6FF31C409C13}"/>
              </a:ext>
            </a:extLst>
          </p:cNvPr>
          <p:cNvSpPr txBox="1">
            <a:spLocks/>
          </p:cNvSpPr>
          <p:nvPr/>
        </p:nvSpPr>
        <p:spPr>
          <a:xfrm>
            <a:off x="879089" y="991785"/>
            <a:ext cx="6367872"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Session One: </a:t>
            </a:r>
            <a:r>
              <a:rPr lang="en-NZ" sz="2000" b="1" dirty="0">
                <a:solidFill>
                  <a:schemeClr val="dk1"/>
                </a:solidFill>
                <a:latin typeface="Exo" pitchFamily="2" charset="77"/>
                <a:ea typeface="Exo Medium"/>
                <a:cs typeface="Exo Medium"/>
                <a:sym typeface="Exo Medium"/>
              </a:rPr>
              <a:t>What is Electric Umbrella?</a:t>
            </a:r>
            <a:endParaRPr lang="en-NZ" sz="2000" b="1" dirty="0">
              <a:latin typeface="Exo" pitchFamily="2" charset="77"/>
            </a:endParaRPr>
          </a:p>
        </p:txBody>
      </p:sp>
      <p:sp>
        <p:nvSpPr>
          <p:cNvPr id="7" name="Title 1">
            <a:extLst>
              <a:ext uri="{FF2B5EF4-FFF2-40B4-BE49-F238E27FC236}">
                <a16:creationId xmlns:a16="http://schemas.microsoft.com/office/drawing/2014/main" id="{2D37F9F1-455A-474B-4E0A-A9259F6EFEF2}"/>
              </a:ext>
            </a:extLst>
          </p:cNvPr>
          <p:cNvSpPr txBox="1">
            <a:spLocks/>
          </p:cNvSpPr>
          <p:nvPr/>
        </p:nvSpPr>
        <p:spPr>
          <a:xfrm>
            <a:off x="879089" y="1474228"/>
            <a:ext cx="9621762" cy="7677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Let’s discuss…</a:t>
            </a:r>
            <a:endParaRPr lang="en-US" dirty="0"/>
          </a:p>
        </p:txBody>
      </p:sp>
      <p:pic>
        <p:nvPicPr>
          <p:cNvPr id="3" name="Picture 2">
            <a:extLst>
              <a:ext uri="{FF2B5EF4-FFF2-40B4-BE49-F238E27FC236}">
                <a16:creationId xmlns:a16="http://schemas.microsoft.com/office/drawing/2014/main" id="{92E7F526-C170-D938-7A3F-6183FFAD98D3}"/>
              </a:ext>
            </a:extLst>
          </p:cNvPr>
          <p:cNvPicPr>
            <a:picLocks noChangeAspect="1"/>
          </p:cNvPicPr>
          <p:nvPr/>
        </p:nvPicPr>
        <p:blipFill>
          <a:blip r:embed="rId3"/>
          <a:stretch>
            <a:fillRect/>
          </a:stretch>
        </p:blipFill>
        <p:spPr>
          <a:xfrm>
            <a:off x="10166220" y="0"/>
            <a:ext cx="2065151" cy="6939419"/>
          </a:xfrm>
          <a:prstGeom prst="rect">
            <a:avLst/>
          </a:prstGeom>
        </p:spPr>
      </p:pic>
      <p:pic>
        <p:nvPicPr>
          <p:cNvPr id="6" name="Picture 5">
            <a:extLst>
              <a:ext uri="{FF2B5EF4-FFF2-40B4-BE49-F238E27FC236}">
                <a16:creationId xmlns:a16="http://schemas.microsoft.com/office/drawing/2014/main" id="{4D117604-B08C-68DE-C0FF-FEABF979B6D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908605" y="5653438"/>
            <a:ext cx="1050537" cy="964428"/>
          </a:xfrm>
          <a:prstGeom prst="rect">
            <a:avLst/>
          </a:prstGeom>
        </p:spPr>
      </p:pic>
    </p:spTree>
    <p:extLst>
      <p:ext uri="{BB962C8B-B14F-4D97-AF65-F5344CB8AC3E}">
        <p14:creationId xmlns:p14="http://schemas.microsoft.com/office/powerpoint/2010/main" val="1852046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742E95-406A-3ED1-B393-49D34F9AE7B1}"/>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708B9D63-476A-6259-95D2-AFF7772CB659}"/>
              </a:ext>
            </a:extLst>
          </p:cNvPr>
          <p:cNvPicPr>
            <a:picLocks noChangeAspect="1"/>
          </p:cNvPicPr>
          <p:nvPr/>
        </p:nvPicPr>
        <p:blipFill>
          <a:blip r:embed="rId3"/>
          <a:srcRect t="16242" b="35141"/>
          <a:stretch>
            <a:fillRect/>
          </a:stretch>
        </p:blipFill>
        <p:spPr>
          <a:xfrm>
            <a:off x="0" y="3240741"/>
            <a:ext cx="11157186" cy="3617259"/>
          </a:xfrm>
          <a:prstGeom prst="rect">
            <a:avLst/>
          </a:prstGeom>
        </p:spPr>
      </p:pic>
      <p:pic>
        <p:nvPicPr>
          <p:cNvPr id="9" name="Picture 8">
            <a:extLst>
              <a:ext uri="{FF2B5EF4-FFF2-40B4-BE49-F238E27FC236}">
                <a16:creationId xmlns:a16="http://schemas.microsoft.com/office/drawing/2014/main" id="{952009E5-221E-7AC6-642D-40289077BC8A}"/>
              </a:ext>
            </a:extLst>
          </p:cNvPr>
          <p:cNvPicPr>
            <a:picLocks noChangeAspect="1"/>
          </p:cNvPicPr>
          <p:nvPr/>
        </p:nvPicPr>
        <p:blipFill>
          <a:blip r:embed="rId4"/>
          <a:stretch>
            <a:fillRect/>
          </a:stretch>
        </p:blipFill>
        <p:spPr>
          <a:xfrm>
            <a:off x="10145638" y="-37579"/>
            <a:ext cx="2065151" cy="6939419"/>
          </a:xfrm>
          <a:prstGeom prst="rect">
            <a:avLst/>
          </a:prstGeom>
        </p:spPr>
      </p:pic>
      <p:sp>
        <p:nvSpPr>
          <p:cNvPr id="15" name="Title 1">
            <a:extLst>
              <a:ext uri="{FF2B5EF4-FFF2-40B4-BE49-F238E27FC236}">
                <a16:creationId xmlns:a16="http://schemas.microsoft.com/office/drawing/2014/main" id="{E5CE3D45-7DB9-2CB0-753B-80CA38A51CDE}"/>
              </a:ext>
            </a:extLst>
          </p:cNvPr>
          <p:cNvSpPr txBox="1">
            <a:spLocks/>
          </p:cNvSpPr>
          <p:nvPr/>
        </p:nvSpPr>
        <p:spPr>
          <a:xfrm>
            <a:off x="879090" y="1431365"/>
            <a:ext cx="8322060" cy="15118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Supporting people to find belonging </a:t>
            </a:r>
            <a:br>
              <a:rPr lang="en-NZ" dirty="0"/>
            </a:br>
            <a:r>
              <a:rPr lang="en-NZ" dirty="0"/>
              <a:t>and fulfil their potential… </a:t>
            </a:r>
          </a:p>
        </p:txBody>
      </p:sp>
      <p:sp>
        <p:nvSpPr>
          <p:cNvPr id="16" name="Subtitle 2">
            <a:extLst>
              <a:ext uri="{FF2B5EF4-FFF2-40B4-BE49-F238E27FC236}">
                <a16:creationId xmlns:a16="http://schemas.microsoft.com/office/drawing/2014/main" id="{D9578ECB-2776-40DC-D266-22BC97558D18}"/>
              </a:ext>
            </a:extLst>
          </p:cNvPr>
          <p:cNvSpPr txBox="1">
            <a:spLocks/>
          </p:cNvSpPr>
          <p:nvPr/>
        </p:nvSpPr>
        <p:spPr>
          <a:xfrm>
            <a:off x="879089" y="991785"/>
            <a:ext cx="6367872"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Session Two:</a:t>
            </a:r>
          </a:p>
        </p:txBody>
      </p:sp>
      <p:pic>
        <p:nvPicPr>
          <p:cNvPr id="2" name="Picture 1">
            <a:extLst>
              <a:ext uri="{FF2B5EF4-FFF2-40B4-BE49-F238E27FC236}">
                <a16:creationId xmlns:a16="http://schemas.microsoft.com/office/drawing/2014/main" id="{0649E188-D5FF-C3CB-C065-BED2D884835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908605" y="5653438"/>
            <a:ext cx="1050537" cy="964428"/>
          </a:xfrm>
          <a:prstGeom prst="rect">
            <a:avLst/>
          </a:prstGeom>
        </p:spPr>
      </p:pic>
    </p:spTree>
    <p:extLst>
      <p:ext uri="{BB962C8B-B14F-4D97-AF65-F5344CB8AC3E}">
        <p14:creationId xmlns:p14="http://schemas.microsoft.com/office/powerpoint/2010/main" val="4013927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46A6B-C44A-F86C-54FA-ED7B0C410FF8}"/>
            </a:ext>
          </a:extLst>
        </p:cNvPr>
        <p:cNvGrpSpPr/>
        <p:nvPr/>
      </p:nvGrpSpPr>
      <p:grpSpPr>
        <a:xfrm>
          <a:off x="0" y="0"/>
          <a:ext cx="0" cy="0"/>
          <a:chOff x="0" y="0"/>
          <a:chExt cx="0" cy="0"/>
        </a:xfrm>
      </p:grpSpPr>
      <p:pic>
        <p:nvPicPr>
          <p:cNvPr id="3" name="Google Shape;136;p9" title="_N3A0353.jpg">
            <a:extLst>
              <a:ext uri="{FF2B5EF4-FFF2-40B4-BE49-F238E27FC236}">
                <a16:creationId xmlns:a16="http://schemas.microsoft.com/office/drawing/2014/main" id="{B2A4D7A0-4371-0BD6-1221-5B50EAD02B5B}"/>
              </a:ext>
            </a:extLst>
          </p:cNvPr>
          <p:cNvPicPr preferRelativeResize="0"/>
          <p:nvPr/>
        </p:nvPicPr>
        <p:blipFill rotWithShape="1">
          <a:blip r:embed="rId4">
            <a:alphaModFix/>
          </a:blip>
          <a:srcRect l="14046" t="15347" r="35572"/>
          <a:stretch>
            <a:fillRect/>
          </a:stretch>
        </p:blipFill>
        <p:spPr>
          <a:xfrm>
            <a:off x="7607236" y="2657475"/>
            <a:ext cx="2751125" cy="3080812"/>
          </a:xfrm>
          <a:prstGeom prst="rect">
            <a:avLst/>
          </a:prstGeom>
          <a:noFill/>
          <a:ln>
            <a:noFill/>
          </a:ln>
        </p:spPr>
      </p:pic>
      <p:sp>
        <p:nvSpPr>
          <p:cNvPr id="16" name="Title 1">
            <a:extLst>
              <a:ext uri="{FF2B5EF4-FFF2-40B4-BE49-F238E27FC236}">
                <a16:creationId xmlns:a16="http://schemas.microsoft.com/office/drawing/2014/main" id="{8CF8E761-DA12-6B74-2405-3E8C03BEB4C3}"/>
              </a:ext>
            </a:extLst>
          </p:cNvPr>
          <p:cNvSpPr txBox="1">
            <a:spLocks/>
          </p:cNvSpPr>
          <p:nvPr/>
        </p:nvSpPr>
        <p:spPr>
          <a:xfrm>
            <a:off x="879089" y="1381762"/>
            <a:ext cx="7279074" cy="10293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lvl="0">
              <a:lnSpc>
                <a:spcPct val="100000"/>
              </a:lnSpc>
              <a:spcBef>
                <a:spcPts val="0"/>
              </a:spcBef>
              <a:buClr>
                <a:schemeClr val="dk1"/>
              </a:buClr>
              <a:buSzPts val="4400"/>
            </a:pPr>
            <a:r>
              <a:rPr lang="en-NZ" sz="2800" dirty="0">
                <a:solidFill>
                  <a:schemeClr val="dk1"/>
                </a:solidFill>
                <a:latin typeface="Exo Medium" pitchFamily="2" charset="77"/>
                <a:ea typeface="Exo ExtraBold"/>
                <a:cs typeface="Exo ExtraBold"/>
                <a:sym typeface="Exo ExtraBold"/>
              </a:rPr>
              <a:t>William is a member of Electric Umbrella. This video tells his story:</a:t>
            </a:r>
            <a:endParaRPr lang="en-NZ" sz="900" dirty="0">
              <a:solidFill>
                <a:srgbClr val="000000"/>
              </a:solidFill>
              <a:latin typeface="Exo Medium" pitchFamily="2" charset="77"/>
              <a:ea typeface="Exo ExtraBold"/>
              <a:cs typeface="Exo ExtraBold"/>
              <a:sym typeface="Exo ExtraBold"/>
            </a:endParaRPr>
          </a:p>
        </p:txBody>
      </p:sp>
      <p:pic>
        <p:nvPicPr>
          <p:cNvPr id="4" name="Picture 3">
            <a:extLst>
              <a:ext uri="{FF2B5EF4-FFF2-40B4-BE49-F238E27FC236}">
                <a16:creationId xmlns:a16="http://schemas.microsoft.com/office/drawing/2014/main" id="{4454A28F-D6E9-1DA0-F6B6-FDD0C2F4BB57}"/>
              </a:ext>
            </a:extLst>
          </p:cNvPr>
          <p:cNvPicPr>
            <a:picLocks noChangeAspect="1"/>
          </p:cNvPicPr>
          <p:nvPr/>
        </p:nvPicPr>
        <p:blipFill>
          <a:blip r:embed="rId5"/>
          <a:stretch>
            <a:fillRect/>
          </a:stretch>
        </p:blipFill>
        <p:spPr>
          <a:xfrm>
            <a:off x="10145638" y="-37579"/>
            <a:ext cx="2065151" cy="6939419"/>
          </a:xfrm>
          <a:prstGeom prst="rect">
            <a:avLst/>
          </a:prstGeom>
        </p:spPr>
      </p:pic>
      <p:pic>
        <p:nvPicPr>
          <p:cNvPr id="5" name="Picture 4">
            <a:extLst>
              <a:ext uri="{FF2B5EF4-FFF2-40B4-BE49-F238E27FC236}">
                <a16:creationId xmlns:a16="http://schemas.microsoft.com/office/drawing/2014/main" id="{D4EDA67A-E9B7-F8D7-A8E1-21A693530EB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908605" y="5653438"/>
            <a:ext cx="1050537" cy="964428"/>
          </a:xfrm>
          <a:prstGeom prst="rect">
            <a:avLst/>
          </a:prstGeom>
        </p:spPr>
      </p:pic>
      <p:sp>
        <p:nvSpPr>
          <p:cNvPr id="9" name="Subtitle 2">
            <a:extLst>
              <a:ext uri="{FF2B5EF4-FFF2-40B4-BE49-F238E27FC236}">
                <a16:creationId xmlns:a16="http://schemas.microsoft.com/office/drawing/2014/main" id="{3FD4DCFB-1AB9-C17F-DEA8-07419E92A5F9}"/>
              </a:ext>
            </a:extLst>
          </p:cNvPr>
          <p:cNvSpPr txBox="1">
            <a:spLocks/>
          </p:cNvSpPr>
          <p:nvPr/>
        </p:nvSpPr>
        <p:spPr>
          <a:xfrm>
            <a:off x="879089" y="991784"/>
            <a:ext cx="9621762" cy="4824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Session Two: </a:t>
            </a:r>
            <a:r>
              <a:rPr lang="en-NZ" sz="2000" b="1" dirty="0">
                <a:latin typeface="Exo" pitchFamily="2" charset="77"/>
              </a:rPr>
              <a:t>Supporting people to find belonging and fulfil their potential… </a:t>
            </a:r>
          </a:p>
        </p:txBody>
      </p:sp>
      <p:pic>
        <p:nvPicPr>
          <p:cNvPr id="2" name="Online Media 1" descr="Meet William: Electric Umbrella Member Story">
            <a:hlinkClick r:id="" action="ppaction://media"/>
            <a:extLst>
              <a:ext uri="{FF2B5EF4-FFF2-40B4-BE49-F238E27FC236}">
                <a16:creationId xmlns:a16="http://schemas.microsoft.com/office/drawing/2014/main" id="{D61610E9-767C-C51F-4ACC-7CC54A3317AE}"/>
              </a:ext>
            </a:extLst>
          </p:cNvPr>
          <p:cNvPicPr>
            <a:picLocks noRot="1" noChangeAspect="1"/>
          </p:cNvPicPr>
          <p:nvPr>
            <a:videoFile r:link="rId1"/>
          </p:nvPr>
        </p:nvPicPr>
        <p:blipFill>
          <a:blip r:embed="rId7"/>
          <a:stretch>
            <a:fillRect/>
          </a:stretch>
        </p:blipFill>
        <p:spPr>
          <a:xfrm>
            <a:off x="961652" y="2657475"/>
            <a:ext cx="6311335" cy="3565904"/>
          </a:xfrm>
          <a:prstGeom prst="rect">
            <a:avLst/>
          </a:prstGeom>
        </p:spPr>
      </p:pic>
      <p:sp>
        <p:nvSpPr>
          <p:cNvPr id="6" name="Title 1">
            <a:extLst>
              <a:ext uri="{FF2B5EF4-FFF2-40B4-BE49-F238E27FC236}">
                <a16:creationId xmlns:a16="http://schemas.microsoft.com/office/drawing/2014/main" id="{6726389B-4D88-BAEF-F8B4-AD4E868B2EAF}"/>
              </a:ext>
            </a:extLst>
          </p:cNvPr>
          <p:cNvSpPr txBox="1">
            <a:spLocks/>
          </p:cNvSpPr>
          <p:nvPr/>
        </p:nvSpPr>
        <p:spPr>
          <a:xfrm>
            <a:off x="7533732" y="5875841"/>
            <a:ext cx="2898134" cy="4932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lvl="0">
              <a:lnSpc>
                <a:spcPct val="100000"/>
              </a:lnSpc>
              <a:spcBef>
                <a:spcPts val="0"/>
              </a:spcBef>
            </a:pPr>
            <a:r>
              <a:rPr lang="en-NZ" sz="1800" dirty="0">
                <a:solidFill>
                  <a:schemeClr val="dk1"/>
                </a:solidFill>
                <a:latin typeface="Exo" pitchFamily="2" charset="77"/>
                <a:ea typeface="Exo"/>
                <a:cs typeface="Exo"/>
                <a:sym typeface="Exo"/>
              </a:rPr>
              <a:t>William, pictured on BGT.</a:t>
            </a:r>
          </a:p>
        </p:txBody>
      </p:sp>
    </p:spTree>
    <p:extLst>
      <p:ext uri="{BB962C8B-B14F-4D97-AF65-F5344CB8AC3E}">
        <p14:creationId xmlns:p14="http://schemas.microsoft.com/office/powerpoint/2010/main" val="1556262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AD3239-7A74-9B6D-24F9-55F414ECDD22}"/>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E51897F-33DF-BF4C-2495-271C955539D5}"/>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3609ED72-0A2E-B9BE-F997-4471B2D09D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908605" y="5653438"/>
            <a:ext cx="1050537" cy="964428"/>
          </a:xfrm>
          <a:prstGeom prst="rect">
            <a:avLst/>
          </a:prstGeom>
        </p:spPr>
      </p:pic>
      <p:sp>
        <p:nvSpPr>
          <p:cNvPr id="4" name="Subtitle 2">
            <a:extLst>
              <a:ext uri="{FF2B5EF4-FFF2-40B4-BE49-F238E27FC236}">
                <a16:creationId xmlns:a16="http://schemas.microsoft.com/office/drawing/2014/main" id="{B8121BB6-244E-4F7A-9CC8-6F90CBE68CF9}"/>
              </a:ext>
            </a:extLst>
          </p:cNvPr>
          <p:cNvSpPr txBox="1">
            <a:spLocks/>
          </p:cNvSpPr>
          <p:nvPr/>
        </p:nvSpPr>
        <p:spPr>
          <a:xfrm>
            <a:off x="879088" y="2587210"/>
            <a:ext cx="8743505" cy="6757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381000">
              <a:spcBef>
                <a:spcPts val="0"/>
              </a:spcBef>
              <a:buClr>
                <a:schemeClr val="dk1"/>
              </a:buClr>
              <a:buSzPts val="2400"/>
              <a:buFont typeface="Exo"/>
              <a:buChar char="●"/>
            </a:pPr>
            <a:r>
              <a:rPr lang="en-NZ" sz="2400" dirty="0">
                <a:solidFill>
                  <a:schemeClr val="dk1"/>
                </a:solidFill>
                <a:latin typeface="Exo"/>
                <a:ea typeface="Exo"/>
                <a:cs typeface="Exo"/>
                <a:sym typeface="Exo"/>
              </a:rPr>
              <a:t>What </a:t>
            </a:r>
            <a:r>
              <a:rPr lang="en-NZ" sz="2400" b="1" dirty="0">
                <a:solidFill>
                  <a:schemeClr val="dk1"/>
                </a:solidFill>
                <a:latin typeface="Exo"/>
                <a:ea typeface="Exo"/>
                <a:cs typeface="Exo"/>
                <a:sym typeface="Exo"/>
              </a:rPr>
              <a:t>challenges</a:t>
            </a:r>
            <a:r>
              <a:rPr lang="en-NZ" sz="2400" dirty="0">
                <a:solidFill>
                  <a:schemeClr val="dk1"/>
                </a:solidFill>
                <a:latin typeface="Exo"/>
                <a:ea typeface="Exo"/>
                <a:cs typeface="Exo"/>
                <a:sym typeface="Exo"/>
              </a:rPr>
              <a:t> do you think William might face in order to do what he loves (not just physical challenges)?</a:t>
            </a:r>
          </a:p>
        </p:txBody>
      </p:sp>
      <p:sp>
        <p:nvSpPr>
          <p:cNvPr id="9" name="Subtitle 2">
            <a:extLst>
              <a:ext uri="{FF2B5EF4-FFF2-40B4-BE49-F238E27FC236}">
                <a16:creationId xmlns:a16="http://schemas.microsoft.com/office/drawing/2014/main" id="{9F944E4D-F648-1D4E-F93D-3A25438E37DE}"/>
              </a:ext>
            </a:extLst>
          </p:cNvPr>
          <p:cNvSpPr txBox="1">
            <a:spLocks/>
          </p:cNvSpPr>
          <p:nvPr/>
        </p:nvSpPr>
        <p:spPr>
          <a:xfrm>
            <a:off x="879089" y="3505730"/>
            <a:ext cx="8222049" cy="6757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381000">
              <a:spcBef>
                <a:spcPts val="0"/>
              </a:spcBef>
              <a:buClr>
                <a:schemeClr val="dk1"/>
              </a:buClr>
              <a:buSzPts val="2400"/>
              <a:buFont typeface="Exo"/>
              <a:buChar char="●"/>
            </a:pPr>
            <a:r>
              <a:rPr lang="en-NZ" sz="2400" dirty="0">
                <a:solidFill>
                  <a:schemeClr val="dk1"/>
                </a:solidFill>
                <a:latin typeface="Exo"/>
                <a:ea typeface="Exo"/>
                <a:cs typeface="Exo"/>
                <a:sym typeface="Exo"/>
              </a:rPr>
              <a:t>Do you think people might make </a:t>
            </a:r>
            <a:r>
              <a:rPr lang="en-NZ" sz="2400" b="1" dirty="0">
                <a:solidFill>
                  <a:schemeClr val="dk1"/>
                </a:solidFill>
                <a:latin typeface="Exo"/>
                <a:ea typeface="Exo"/>
                <a:cs typeface="Exo"/>
                <a:sym typeface="Exo"/>
              </a:rPr>
              <a:t>assumptions</a:t>
            </a:r>
            <a:r>
              <a:rPr lang="en-NZ" sz="2400" dirty="0">
                <a:solidFill>
                  <a:schemeClr val="dk1"/>
                </a:solidFill>
                <a:latin typeface="Exo"/>
                <a:ea typeface="Exo"/>
                <a:cs typeface="Exo"/>
                <a:sym typeface="Exo"/>
              </a:rPr>
              <a:t> about William because of his disabilities? Give examples</a:t>
            </a:r>
          </a:p>
        </p:txBody>
      </p:sp>
      <p:sp>
        <p:nvSpPr>
          <p:cNvPr id="10" name="Subtitle 2">
            <a:extLst>
              <a:ext uri="{FF2B5EF4-FFF2-40B4-BE49-F238E27FC236}">
                <a16:creationId xmlns:a16="http://schemas.microsoft.com/office/drawing/2014/main" id="{96898649-71B8-735E-B675-041B1E6A4CA8}"/>
              </a:ext>
            </a:extLst>
          </p:cNvPr>
          <p:cNvSpPr txBox="1">
            <a:spLocks/>
          </p:cNvSpPr>
          <p:nvPr/>
        </p:nvSpPr>
        <p:spPr>
          <a:xfrm>
            <a:off x="879090" y="4424251"/>
            <a:ext cx="6621848" cy="6757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381000">
              <a:spcBef>
                <a:spcPts val="0"/>
              </a:spcBef>
              <a:buClr>
                <a:schemeClr val="dk1"/>
              </a:buClr>
              <a:buSzPts val="2400"/>
              <a:buFont typeface="Exo"/>
              <a:buChar char="●"/>
            </a:pPr>
            <a:r>
              <a:rPr lang="en-NZ" sz="2400" b="1" dirty="0">
                <a:solidFill>
                  <a:schemeClr val="dk1"/>
                </a:solidFill>
                <a:latin typeface="Exo"/>
                <a:ea typeface="Exo"/>
                <a:cs typeface="Exo"/>
                <a:sym typeface="Exo"/>
              </a:rPr>
              <a:t>How</a:t>
            </a:r>
            <a:r>
              <a:rPr lang="en-NZ" sz="2400" dirty="0">
                <a:solidFill>
                  <a:schemeClr val="dk1"/>
                </a:solidFill>
                <a:latin typeface="Exo"/>
                <a:ea typeface="Exo"/>
                <a:cs typeface="Exo"/>
                <a:sym typeface="Exo"/>
              </a:rPr>
              <a:t> does </a:t>
            </a:r>
            <a:r>
              <a:rPr lang="en-NZ" sz="2400" b="1" dirty="0">
                <a:solidFill>
                  <a:schemeClr val="dk1"/>
                </a:solidFill>
                <a:latin typeface="Exo"/>
                <a:ea typeface="Exo"/>
                <a:cs typeface="Exo"/>
                <a:sym typeface="Exo"/>
              </a:rPr>
              <a:t>Electric Umbrella help </a:t>
            </a:r>
            <a:r>
              <a:rPr lang="en-NZ" sz="2400" dirty="0">
                <a:solidFill>
                  <a:schemeClr val="dk1"/>
                </a:solidFill>
                <a:latin typeface="Exo"/>
                <a:ea typeface="Exo"/>
                <a:cs typeface="Exo"/>
                <a:sym typeface="Exo"/>
              </a:rPr>
              <a:t>William, and </a:t>
            </a:r>
            <a:r>
              <a:rPr lang="en-NZ" sz="2400" b="1" dirty="0">
                <a:solidFill>
                  <a:schemeClr val="dk1"/>
                </a:solidFill>
                <a:latin typeface="Exo"/>
                <a:ea typeface="Exo"/>
                <a:cs typeface="Exo"/>
                <a:sym typeface="Exo"/>
              </a:rPr>
              <a:t>why is it important?</a:t>
            </a:r>
          </a:p>
        </p:txBody>
      </p:sp>
      <p:sp>
        <p:nvSpPr>
          <p:cNvPr id="11" name="Subtitle 2">
            <a:extLst>
              <a:ext uri="{FF2B5EF4-FFF2-40B4-BE49-F238E27FC236}">
                <a16:creationId xmlns:a16="http://schemas.microsoft.com/office/drawing/2014/main" id="{66004E38-B94D-9082-078E-6AD4F1C701DE}"/>
              </a:ext>
            </a:extLst>
          </p:cNvPr>
          <p:cNvSpPr txBox="1">
            <a:spLocks/>
          </p:cNvSpPr>
          <p:nvPr/>
        </p:nvSpPr>
        <p:spPr>
          <a:xfrm>
            <a:off x="920107" y="5342771"/>
            <a:ext cx="7138043" cy="10468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381000">
              <a:lnSpc>
                <a:spcPct val="100000"/>
              </a:lnSpc>
              <a:spcBef>
                <a:spcPts val="1200"/>
              </a:spcBef>
              <a:buClr>
                <a:schemeClr val="dk1"/>
              </a:buClr>
              <a:buSzPts val="2400"/>
              <a:buFont typeface="Exo Medium"/>
              <a:buChar char="●"/>
            </a:pPr>
            <a:r>
              <a:rPr lang="en-NZ" sz="2400" dirty="0">
                <a:solidFill>
                  <a:schemeClr val="dk1"/>
                </a:solidFill>
                <a:latin typeface="Exo"/>
                <a:ea typeface="Exo"/>
                <a:cs typeface="Exo"/>
                <a:sym typeface="Exo"/>
              </a:rPr>
              <a:t>William performed on </a:t>
            </a:r>
            <a:r>
              <a:rPr lang="en-NZ" sz="2400" b="1" dirty="0">
                <a:solidFill>
                  <a:schemeClr val="dk1"/>
                </a:solidFill>
                <a:latin typeface="Exo"/>
                <a:ea typeface="Exo"/>
                <a:cs typeface="Exo"/>
                <a:sym typeface="Exo"/>
              </a:rPr>
              <a:t>Britain’s Got Talent </a:t>
            </a:r>
            <a:r>
              <a:rPr lang="en-NZ" sz="2400" dirty="0">
                <a:solidFill>
                  <a:schemeClr val="dk1"/>
                </a:solidFill>
                <a:latin typeface="Exo"/>
                <a:ea typeface="Exo"/>
                <a:cs typeface="Exo"/>
                <a:sym typeface="Exo"/>
              </a:rPr>
              <a:t>with Electric Umbrella. </a:t>
            </a:r>
            <a:r>
              <a:rPr lang="en-NZ" sz="2400" b="1" dirty="0">
                <a:solidFill>
                  <a:schemeClr val="dk1"/>
                </a:solidFill>
                <a:latin typeface="Exo"/>
                <a:ea typeface="Exo"/>
                <a:cs typeface="Exo"/>
                <a:sym typeface="Exo"/>
              </a:rPr>
              <a:t>Why was it important </a:t>
            </a:r>
            <a:r>
              <a:rPr lang="en-NZ" sz="2400" dirty="0">
                <a:solidFill>
                  <a:schemeClr val="dk1"/>
                </a:solidFill>
                <a:latin typeface="Exo"/>
                <a:ea typeface="Exo"/>
                <a:cs typeface="Exo"/>
                <a:sym typeface="Exo"/>
              </a:rPr>
              <a:t>for them to appear on a </a:t>
            </a:r>
            <a:r>
              <a:rPr lang="en-NZ" sz="2400" b="1" dirty="0">
                <a:solidFill>
                  <a:schemeClr val="dk1"/>
                </a:solidFill>
                <a:latin typeface="Exo"/>
                <a:ea typeface="Exo"/>
                <a:cs typeface="Exo"/>
                <a:sym typeface="Exo"/>
              </a:rPr>
              <a:t>primetime TV show</a:t>
            </a:r>
            <a:r>
              <a:rPr lang="en-NZ" sz="2400" dirty="0">
                <a:solidFill>
                  <a:schemeClr val="dk1"/>
                </a:solidFill>
                <a:latin typeface="Exo"/>
                <a:ea typeface="Exo"/>
                <a:cs typeface="Exo"/>
                <a:sym typeface="Exo"/>
              </a:rPr>
              <a:t>? </a:t>
            </a:r>
          </a:p>
        </p:txBody>
      </p:sp>
      <p:sp>
        <p:nvSpPr>
          <p:cNvPr id="7" name="Title 1">
            <a:extLst>
              <a:ext uri="{FF2B5EF4-FFF2-40B4-BE49-F238E27FC236}">
                <a16:creationId xmlns:a16="http://schemas.microsoft.com/office/drawing/2014/main" id="{591F1D3D-5CA2-3B95-23DA-E81F233F7A9E}"/>
              </a:ext>
            </a:extLst>
          </p:cNvPr>
          <p:cNvSpPr txBox="1">
            <a:spLocks/>
          </p:cNvSpPr>
          <p:nvPr/>
        </p:nvSpPr>
        <p:spPr>
          <a:xfrm>
            <a:off x="879089" y="1474228"/>
            <a:ext cx="9621762" cy="7677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Let’s discuss…</a:t>
            </a:r>
            <a:endParaRPr lang="en-US" dirty="0"/>
          </a:p>
        </p:txBody>
      </p:sp>
      <p:sp>
        <p:nvSpPr>
          <p:cNvPr id="5" name="Subtitle 2">
            <a:extLst>
              <a:ext uri="{FF2B5EF4-FFF2-40B4-BE49-F238E27FC236}">
                <a16:creationId xmlns:a16="http://schemas.microsoft.com/office/drawing/2014/main" id="{3FA6D831-8D86-2AAE-3D9E-60322A7E6ABC}"/>
              </a:ext>
            </a:extLst>
          </p:cNvPr>
          <p:cNvSpPr txBox="1">
            <a:spLocks/>
          </p:cNvSpPr>
          <p:nvPr/>
        </p:nvSpPr>
        <p:spPr>
          <a:xfrm>
            <a:off x="879089" y="991784"/>
            <a:ext cx="9621762" cy="4824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Session Two: </a:t>
            </a:r>
            <a:r>
              <a:rPr lang="en-NZ" sz="2000" b="1" dirty="0">
                <a:latin typeface="Exo" pitchFamily="2" charset="77"/>
              </a:rPr>
              <a:t>Supporting people to find belonging and fulfil their potential… </a:t>
            </a:r>
          </a:p>
        </p:txBody>
      </p:sp>
      <p:sp>
        <p:nvSpPr>
          <p:cNvPr id="8" name="Subtitle 2">
            <a:extLst>
              <a:ext uri="{FF2B5EF4-FFF2-40B4-BE49-F238E27FC236}">
                <a16:creationId xmlns:a16="http://schemas.microsoft.com/office/drawing/2014/main" id="{6AE9B2B3-D0BD-40E1-650C-207F2C7EFA3A}"/>
              </a:ext>
            </a:extLst>
          </p:cNvPr>
          <p:cNvSpPr txBox="1">
            <a:spLocks/>
          </p:cNvSpPr>
          <p:nvPr/>
        </p:nvSpPr>
        <p:spPr>
          <a:xfrm>
            <a:off x="879088" y="2109978"/>
            <a:ext cx="9621762" cy="39361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NZ" sz="1800" dirty="0">
                <a:solidFill>
                  <a:schemeClr val="dk1"/>
                </a:solidFill>
                <a:ea typeface="Exo"/>
                <a:cs typeface="Exo"/>
                <a:sym typeface="Exo"/>
              </a:rPr>
              <a:t>Pair up and write your ideas on your worksheet and then share them with the group:</a:t>
            </a:r>
            <a:endParaRPr lang="en-NZ" sz="1800" dirty="0"/>
          </a:p>
        </p:txBody>
      </p:sp>
    </p:spTree>
    <p:extLst>
      <p:ext uri="{BB962C8B-B14F-4D97-AF65-F5344CB8AC3E}">
        <p14:creationId xmlns:p14="http://schemas.microsoft.com/office/powerpoint/2010/main" val="3779658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F1394-158E-04C4-0B07-DE49504A6CE7}"/>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F53A1699-FEE7-4CBA-1687-3AC47B7B0EF7}"/>
              </a:ext>
            </a:extLst>
          </p:cNvPr>
          <p:cNvPicPr>
            <a:picLocks noChangeAspect="1"/>
          </p:cNvPicPr>
          <p:nvPr/>
        </p:nvPicPr>
        <p:blipFill>
          <a:blip r:embed="rId3"/>
          <a:srcRect l="13961" t="17548" r="1666" b="34158"/>
          <a:stretch>
            <a:fillRect/>
          </a:stretch>
        </p:blipFill>
        <p:spPr>
          <a:xfrm>
            <a:off x="1" y="2600960"/>
            <a:ext cx="11155679" cy="4257040"/>
          </a:xfrm>
          <a:prstGeom prst="rect">
            <a:avLst/>
          </a:prstGeom>
        </p:spPr>
      </p:pic>
      <p:pic>
        <p:nvPicPr>
          <p:cNvPr id="9" name="Picture 8">
            <a:extLst>
              <a:ext uri="{FF2B5EF4-FFF2-40B4-BE49-F238E27FC236}">
                <a16:creationId xmlns:a16="http://schemas.microsoft.com/office/drawing/2014/main" id="{1E08309F-2B91-66E9-2C02-AB77C0CDD7A4}"/>
              </a:ext>
            </a:extLst>
          </p:cNvPr>
          <p:cNvPicPr>
            <a:picLocks noChangeAspect="1"/>
          </p:cNvPicPr>
          <p:nvPr/>
        </p:nvPicPr>
        <p:blipFill>
          <a:blip r:embed="rId4"/>
          <a:stretch>
            <a:fillRect/>
          </a:stretch>
        </p:blipFill>
        <p:spPr>
          <a:xfrm>
            <a:off x="10145638" y="-37579"/>
            <a:ext cx="2065151" cy="6939419"/>
          </a:xfrm>
          <a:prstGeom prst="rect">
            <a:avLst/>
          </a:prstGeom>
        </p:spPr>
      </p:pic>
      <p:sp>
        <p:nvSpPr>
          <p:cNvPr id="15" name="Title 1">
            <a:extLst>
              <a:ext uri="{FF2B5EF4-FFF2-40B4-BE49-F238E27FC236}">
                <a16:creationId xmlns:a16="http://schemas.microsoft.com/office/drawing/2014/main" id="{160D2374-CDD9-9250-4E17-F0A6F9D9A438}"/>
              </a:ext>
            </a:extLst>
          </p:cNvPr>
          <p:cNvSpPr txBox="1">
            <a:spLocks/>
          </p:cNvSpPr>
          <p:nvPr/>
        </p:nvSpPr>
        <p:spPr>
          <a:xfrm>
            <a:off x="879089" y="1431365"/>
            <a:ext cx="9450773" cy="940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r>
              <a:rPr lang="en-NZ" dirty="0"/>
              <a:t>Thinking about what “identity” means…</a:t>
            </a:r>
          </a:p>
        </p:txBody>
      </p:sp>
      <p:sp>
        <p:nvSpPr>
          <p:cNvPr id="16" name="Subtitle 2">
            <a:extLst>
              <a:ext uri="{FF2B5EF4-FFF2-40B4-BE49-F238E27FC236}">
                <a16:creationId xmlns:a16="http://schemas.microsoft.com/office/drawing/2014/main" id="{FDC99651-C2E0-D443-D5BC-8AD0F87CF023}"/>
              </a:ext>
            </a:extLst>
          </p:cNvPr>
          <p:cNvSpPr txBox="1">
            <a:spLocks/>
          </p:cNvSpPr>
          <p:nvPr/>
        </p:nvSpPr>
        <p:spPr>
          <a:xfrm>
            <a:off x="879089" y="991785"/>
            <a:ext cx="6367872"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Session Three:</a:t>
            </a:r>
          </a:p>
        </p:txBody>
      </p:sp>
      <p:pic>
        <p:nvPicPr>
          <p:cNvPr id="2" name="Picture 1">
            <a:extLst>
              <a:ext uri="{FF2B5EF4-FFF2-40B4-BE49-F238E27FC236}">
                <a16:creationId xmlns:a16="http://schemas.microsoft.com/office/drawing/2014/main" id="{B4B34950-1D78-57AE-13E3-0FFC1B5C6AD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908605" y="5653438"/>
            <a:ext cx="1050537" cy="964428"/>
          </a:xfrm>
          <a:prstGeom prst="rect">
            <a:avLst/>
          </a:prstGeom>
        </p:spPr>
      </p:pic>
    </p:spTree>
    <p:extLst>
      <p:ext uri="{BB962C8B-B14F-4D97-AF65-F5344CB8AC3E}">
        <p14:creationId xmlns:p14="http://schemas.microsoft.com/office/powerpoint/2010/main" val="2536625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030DE3-579C-1E35-7662-9946B4A6EE65}"/>
            </a:ext>
          </a:extLst>
        </p:cNvPr>
        <p:cNvGrpSpPr/>
        <p:nvPr/>
      </p:nvGrpSpPr>
      <p:grpSpPr>
        <a:xfrm>
          <a:off x="0" y="0"/>
          <a:ext cx="0" cy="0"/>
          <a:chOff x="0" y="0"/>
          <a:chExt cx="0" cy="0"/>
        </a:xfrm>
      </p:grpSpPr>
      <p:sp>
        <p:nvSpPr>
          <p:cNvPr id="4" name="Subtitle 2">
            <a:extLst>
              <a:ext uri="{FF2B5EF4-FFF2-40B4-BE49-F238E27FC236}">
                <a16:creationId xmlns:a16="http://schemas.microsoft.com/office/drawing/2014/main" id="{AC9D6EF7-61BB-CA65-5EE9-6E46BBFCEA92}"/>
              </a:ext>
            </a:extLst>
          </p:cNvPr>
          <p:cNvSpPr txBox="1">
            <a:spLocks/>
          </p:cNvSpPr>
          <p:nvPr/>
        </p:nvSpPr>
        <p:spPr>
          <a:xfrm>
            <a:off x="879088" y="2576879"/>
            <a:ext cx="6636137" cy="134865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381000">
              <a:spcBef>
                <a:spcPts val="0"/>
              </a:spcBef>
              <a:buClr>
                <a:schemeClr val="dk1"/>
              </a:buClr>
              <a:buSzPts val="2400"/>
              <a:buFont typeface="Exo"/>
              <a:buChar char="●"/>
            </a:pPr>
            <a:r>
              <a:rPr lang="en-NZ" sz="2400" b="1" dirty="0">
                <a:solidFill>
                  <a:schemeClr val="dk1"/>
                </a:solidFill>
                <a:latin typeface="Exo"/>
                <a:ea typeface="Exo"/>
                <a:cs typeface="Exo"/>
                <a:sym typeface="Exo"/>
              </a:rPr>
              <a:t>Write down 8 things that make “you, you” </a:t>
            </a:r>
            <a:br>
              <a:rPr lang="en-NZ" sz="2400" b="1" dirty="0">
                <a:solidFill>
                  <a:schemeClr val="dk1"/>
                </a:solidFill>
                <a:latin typeface="Exo"/>
                <a:ea typeface="Exo"/>
                <a:cs typeface="Exo"/>
                <a:sym typeface="Exo"/>
              </a:rPr>
            </a:br>
            <a:r>
              <a:rPr lang="en-NZ" sz="2400" dirty="0">
                <a:solidFill>
                  <a:schemeClr val="dk1"/>
                </a:solidFill>
                <a:latin typeface="Exo"/>
                <a:ea typeface="Exo"/>
                <a:cs typeface="Exo"/>
                <a:sym typeface="Exo"/>
              </a:rPr>
              <a:t>(examples - hobbies, number of siblings, favourite sports team/ musical artist/ food/religion/cultural heritage…)</a:t>
            </a:r>
          </a:p>
        </p:txBody>
      </p:sp>
      <p:sp>
        <p:nvSpPr>
          <p:cNvPr id="9" name="Subtitle 2">
            <a:extLst>
              <a:ext uri="{FF2B5EF4-FFF2-40B4-BE49-F238E27FC236}">
                <a16:creationId xmlns:a16="http://schemas.microsoft.com/office/drawing/2014/main" id="{208F6D3B-357A-4ECC-6CA1-3069E0C3769D}"/>
              </a:ext>
            </a:extLst>
          </p:cNvPr>
          <p:cNvSpPr txBox="1">
            <a:spLocks/>
          </p:cNvSpPr>
          <p:nvPr/>
        </p:nvSpPr>
        <p:spPr>
          <a:xfrm>
            <a:off x="879090" y="4029023"/>
            <a:ext cx="6979036" cy="13486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381000">
              <a:spcBef>
                <a:spcPts val="0"/>
              </a:spcBef>
              <a:buClr>
                <a:schemeClr val="dk1"/>
              </a:buClr>
              <a:buSzPts val="2400"/>
              <a:buFont typeface="Exo"/>
              <a:buChar char="●"/>
            </a:pPr>
            <a:r>
              <a:rPr lang="en-NZ" sz="2400" b="1" dirty="0">
                <a:solidFill>
                  <a:schemeClr val="dk1"/>
                </a:solidFill>
                <a:latin typeface="Exo"/>
                <a:ea typeface="Exo"/>
                <a:cs typeface="Exo"/>
                <a:sym typeface="Exo"/>
              </a:rPr>
              <a:t>Compare your list with your partner </a:t>
            </a:r>
            <a:br>
              <a:rPr lang="en-NZ" sz="2400" b="1" dirty="0">
                <a:solidFill>
                  <a:schemeClr val="dk1"/>
                </a:solidFill>
                <a:latin typeface="Exo"/>
                <a:ea typeface="Exo"/>
                <a:cs typeface="Exo"/>
                <a:sym typeface="Exo"/>
              </a:rPr>
            </a:br>
            <a:r>
              <a:rPr lang="en-NZ" sz="2400" b="1" dirty="0">
                <a:solidFill>
                  <a:schemeClr val="dk1"/>
                </a:solidFill>
                <a:latin typeface="Exo"/>
                <a:ea typeface="Exo"/>
                <a:cs typeface="Exo"/>
                <a:sym typeface="Exo"/>
              </a:rPr>
              <a:t>and discuss with the group: </a:t>
            </a:r>
            <a:r>
              <a:rPr lang="en-NZ" sz="2400" dirty="0">
                <a:solidFill>
                  <a:schemeClr val="dk1"/>
                </a:solidFill>
                <a:latin typeface="Exo"/>
                <a:ea typeface="Exo"/>
                <a:cs typeface="Exo"/>
                <a:sym typeface="Exo"/>
              </a:rPr>
              <a:t>Are there any differences? Any similarities? Which do you think are the most important or interesting? </a:t>
            </a:r>
          </a:p>
        </p:txBody>
      </p:sp>
      <p:sp>
        <p:nvSpPr>
          <p:cNvPr id="10" name="Subtitle 2">
            <a:extLst>
              <a:ext uri="{FF2B5EF4-FFF2-40B4-BE49-F238E27FC236}">
                <a16:creationId xmlns:a16="http://schemas.microsoft.com/office/drawing/2014/main" id="{CFAC1CCD-0348-E8C2-39AE-B85FFD003F03}"/>
              </a:ext>
            </a:extLst>
          </p:cNvPr>
          <p:cNvSpPr txBox="1">
            <a:spLocks/>
          </p:cNvSpPr>
          <p:nvPr/>
        </p:nvSpPr>
        <p:spPr>
          <a:xfrm>
            <a:off x="879089" y="5481169"/>
            <a:ext cx="6164649" cy="108945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381000">
              <a:spcBef>
                <a:spcPts val="0"/>
              </a:spcBef>
              <a:buClr>
                <a:schemeClr val="dk1"/>
              </a:buClr>
              <a:buSzPts val="2400"/>
              <a:buFont typeface="Exo"/>
              <a:buChar char="●"/>
            </a:pPr>
            <a:r>
              <a:rPr lang="en-NZ" sz="2400" dirty="0">
                <a:solidFill>
                  <a:schemeClr val="dk1"/>
                </a:solidFill>
                <a:latin typeface="Exo"/>
                <a:ea typeface="Exo"/>
                <a:cs typeface="Exo"/>
                <a:sym typeface="Exo"/>
              </a:rPr>
              <a:t>Why do you think it’s </a:t>
            </a:r>
            <a:r>
              <a:rPr lang="en-NZ" sz="2400" b="1" dirty="0">
                <a:solidFill>
                  <a:schemeClr val="dk1"/>
                </a:solidFill>
                <a:latin typeface="Exo"/>
                <a:ea typeface="Exo"/>
                <a:cs typeface="Exo"/>
                <a:sym typeface="Exo"/>
              </a:rPr>
              <a:t>important to find out about what makes us different,</a:t>
            </a:r>
            <a:r>
              <a:rPr lang="en-NZ" sz="2400" dirty="0">
                <a:solidFill>
                  <a:schemeClr val="dk1"/>
                </a:solidFill>
                <a:latin typeface="Exo"/>
                <a:ea typeface="Exo"/>
                <a:cs typeface="Exo"/>
                <a:sym typeface="Exo"/>
              </a:rPr>
              <a:t> </a:t>
            </a:r>
            <a:br>
              <a:rPr lang="en-NZ" sz="2400" dirty="0">
                <a:solidFill>
                  <a:schemeClr val="dk1"/>
                </a:solidFill>
                <a:latin typeface="Exo"/>
                <a:ea typeface="Exo"/>
                <a:cs typeface="Exo"/>
                <a:sym typeface="Exo"/>
              </a:rPr>
            </a:br>
            <a:r>
              <a:rPr lang="en-NZ" sz="2400" b="1" dirty="0">
                <a:solidFill>
                  <a:schemeClr val="dk1"/>
                </a:solidFill>
                <a:latin typeface="Exo"/>
                <a:ea typeface="Exo"/>
                <a:cs typeface="Exo"/>
                <a:sym typeface="Exo"/>
              </a:rPr>
              <a:t>as well as what makes us similar? </a:t>
            </a:r>
          </a:p>
        </p:txBody>
      </p:sp>
      <p:sp>
        <p:nvSpPr>
          <p:cNvPr id="7" name="Title 1">
            <a:extLst>
              <a:ext uri="{FF2B5EF4-FFF2-40B4-BE49-F238E27FC236}">
                <a16:creationId xmlns:a16="http://schemas.microsoft.com/office/drawing/2014/main" id="{B1417DE6-5316-6576-A59B-A04D82009C77}"/>
              </a:ext>
            </a:extLst>
          </p:cNvPr>
          <p:cNvSpPr txBox="1">
            <a:spLocks/>
          </p:cNvSpPr>
          <p:nvPr/>
        </p:nvSpPr>
        <p:spPr>
          <a:xfrm>
            <a:off x="879089" y="1474228"/>
            <a:ext cx="9621762" cy="7677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lvl="0">
              <a:lnSpc>
                <a:spcPct val="100000"/>
              </a:lnSpc>
              <a:spcBef>
                <a:spcPts val="0"/>
              </a:spcBef>
              <a:buClr>
                <a:schemeClr val="dk1"/>
              </a:buClr>
              <a:buSzPts val="4400"/>
            </a:pPr>
            <a:r>
              <a:rPr lang="en-NZ" dirty="0">
                <a:solidFill>
                  <a:schemeClr val="dk1"/>
                </a:solidFill>
                <a:ea typeface="Exo ExtraBold"/>
                <a:cs typeface="Exo ExtraBold"/>
                <a:sym typeface="Exo ExtraBold"/>
              </a:rPr>
              <a:t>Who am I and who are you? </a:t>
            </a:r>
            <a:endParaRPr lang="en-NZ" sz="3200" dirty="0">
              <a:solidFill>
                <a:schemeClr val="dk1"/>
              </a:solidFill>
              <a:ea typeface="Exo ExtraBold"/>
              <a:cs typeface="Exo ExtraBold"/>
              <a:sym typeface="Exo ExtraBold"/>
            </a:endParaRPr>
          </a:p>
        </p:txBody>
      </p:sp>
      <p:sp>
        <p:nvSpPr>
          <p:cNvPr id="5" name="Subtitle 2">
            <a:extLst>
              <a:ext uri="{FF2B5EF4-FFF2-40B4-BE49-F238E27FC236}">
                <a16:creationId xmlns:a16="http://schemas.microsoft.com/office/drawing/2014/main" id="{77A5E407-A7A6-BF40-C374-A6594B494238}"/>
              </a:ext>
            </a:extLst>
          </p:cNvPr>
          <p:cNvSpPr txBox="1">
            <a:spLocks/>
          </p:cNvSpPr>
          <p:nvPr/>
        </p:nvSpPr>
        <p:spPr>
          <a:xfrm>
            <a:off x="879089" y="991784"/>
            <a:ext cx="9621762" cy="4824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Session Three: </a:t>
            </a:r>
            <a:r>
              <a:rPr lang="en-NZ" sz="2000" b="1" dirty="0">
                <a:latin typeface="Exo" pitchFamily="2" charset="77"/>
              </a:rPr>
              <a:t>Thinking about what “identity” means…</a:t>
            </a:r>
          </a:p>
        </p:txBody>
      </p:sp>
      <p:sp>
        <p:nvSpPr>
          <p:cNvPr id="8" name="Subtitle 2">
            <a:extLst>
              <a:ext uri="{FF2B5EF4-FFF2-40B4-BE49-F238E27FC236}">
                <a16:creationId xmlns:a16="http://schemas.microsoft.com/office/drawing/2014/main" id="{889CD535-6EA2-5C4B-5232-339B0DD0D52F}"/>
              </a:ext>
            </a:extLst>
          </p:cNvPr>
          <p:cNvSpPr txBox="1">
            <a:spLocks/>
          </p:cNvSpPr>
          <p:nvPr/>
        </p:nvSpPr>
        <p:spPr>
          <a:xfrm>
            <a:off x="879088" y="2094436"/>
            <a:ext cx="3637853" cy="4824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NZ" sz="1800" dirty="0">
                <a:solidFill>
                  <a:schemeClr val="dk1"/>
                </a:solidFill>
                <a:ea typeface="Exo"/>
                <a:cs typeface="Exo"/>
                <a:sym typeface="Exo"/>
              </a:rPr>
              <a:t>Pair up and use your worksheet:</a:t>
            </a:r>
            <a:endParaRPr lang="en-NZ" sz="1800" dirty="0"/>
          </a:p>
        </p:txBody>
      </p:sp>
      <p:pic>
        <p:nvPicPr>
          <p:cNvPr id="2" name="Google Shape;155;g3c6e5bfc516_0_5">
            <a:extLst>
              <a:ext uri="{FF2B5EF4-FFF2-40B4-BE49-F238E27FC236}">
                <a16:creationId xmlns:a16="http://schemas.microsoft.com/office/drawing/2014/main" id="{9DF3DF59-18A0-5F80-B6C2-69DD1FA253BD}"/>
              </a:ext>
            </a:extLst>
          </p:cNvPr>
          <p:cNvPicPr preferRelativeResize="0"/>
          <p:nvPr/>
        </p:nvPicPr>
        <p:blipFill rotWithShape="1">
          <a:blip r:embed="rId3">
            <a:alphaModFix/>
          </a:blip>
          <a:srcRect/>
          <a:stretch/>
        </p:blipFill>
        <p:spPr>
          <a:xfrm>
            <a:off x="7964097" y="4775724"/>
            <a:ext cx="3002271" cy="1746568"/>
          </a:xfrm>
          <a:prstGeom prst="rect">
            <a:avLst/>
          </a:prstGeom>
          <a:noFill/>
          <a:ln>
            <a:noFill/>
          </a:ln>
        </p:spPr>
      </p:pic>
      <p:pic>
        <p:nvPicPr>
          <p:cNvPr id="12" name="Google Shape;156;g3c6e5bfc516_0_5">
            <a:extLst>
              <a:ext uri="{FF2B5EF4-FFF2-40B4-BE49-F238E27FC236}">
                <a16:creationId xmlns:a16="http://schemas.microsoft.com/office/drawing/2014/main" id="{BF32F6E2-ED40-5F54-E411-69811DC03B7F}"/>
              </a:ext>
            </a:extLst>
          </p:cNvPr>
          <p:cNvPicPr preferRelativeResize="0"/>
          <p:nvPr/>
        </p:nvPicPr>
        <p:blipFill rotWithShape="1">
          <a:blip r:embed="rId4">
            <a:alphaModFix/>
          </a:blip>
          <a:srcRect b="10554"/>
          <a:stretch>
            <a:fillRect/>
          </a:stretch>
        </p:blipFill>
        <p:spPr>
          <a:xfrm>
            <a:off x="7969169" y="892887"/>
            <a:ext cx="3343741" cy="1746569"/>
          </a:xfrm>
          <a:prstGeom prst="rect">
            <a:avLst/>
          </a:prstGeom>
          <a:noFill/>
          <a:ln>
            <a:noFill/>
          </a:ln>
        </p:spPr>
      </p:pic>
      <p:pic>
        <p:nvPicPr>
          <p:cNvPr id="13" name="Google Shape;157;g3c6e5bfc516_0_5">
            <a:extLst>
              <a:ext uri="{FF2B5EF4-FFF2-40B4-BE49-F238E27FC236}">
                <a16:creationId xmlns:a16="http://schemas.microsoft.com/office/drawing/2014/main" id="{20FC6B39-B70A-1C9A-A114-0E685C3B8E15}"/>
              </a:ext>
            </a:extLst>
          </p:cNvPr>
          <p:cNvPicPr preferRelativeResize="0"/>
          <p:nvPr/>
        </p:nvPicPr>
        <p:blipFill rotWithShape="1">
          <a:blip r:embed="rId5">
            <a:alphaModFix/>
          </a:blip>
          <a:srcRect/>
          <a:stretch/>
        </p:blipFill>
        <p:spPr>
          <a:xfrm>
            <a:off x="7964111" y="2834306"/>
            <a:ext cx="3139318" cy="1746568"/>
          </a:xfrm>
          <a:prstGeom prst="rect">
            <a:avLst/>
          </a:prstGeom>
          <a:noFill/>
          <a:ln>
            <a:noFill/>
          </a:ln>
        </p:spPr>
      </p:pic>
      <p:pic>
        <p:nvPicPr>
          <p:cNvPr id="3" name="Picture 2">
            <a:extLst>
              <a:ext uri="{FF2B5EF4-FFF2-40B4-BE49-F238E27FC236}">
                <a16:creationId xmlns:a16="http://schemas.microsoft.com/office/drawing/2014/main" id="{23F76779-AE90-AA96-7AB1-374BE865B498}"/>
              </a:ext>
            </a:extLst>
          </p:cNvPr>
          <p:cNvPicPr>
            <a:picLocks noChangeAspect="1"/>
          </p:cNvPicPr>
          <p:nvPr/>
        </p:nvPicPr>
        <p:blipFill>
          <a:blip r:embed="rId6"/>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895CCD7C-2425-BED0-008F-B6E0FA01A80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908605" y="5653438"/>
            <a:ext cx="1050537" cy="964428"/>
          </a:xfrm>
          <a:prstGeom prst="rect">
            <a:avLst/>
          </a:prstGeom>
        </p:spPr>
      </p:pic>
    </p:spTree>
    <p:extLst>
      <p:ext uri="{BB962C8B-B14F-4D97-AF65-F5344CB8AC3E}">
        <p14:creationId xmlns:p14="http://schemas.microsoft.com/office/powerpoint/2010/main" val="2440578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28356</TotalTime>
  <Words>3109</Words>
  <Application>Microsoft Macintosh PowerPoint</Application>
  <PresentationFormat>Widescreen</PresentationFormat>
  <Paragraphs>151</Paragraphs>
  <Slides>22</Slides>
  <Notes>22</Notes>
  <HiddenSlides>0</HiddenSlides>
  <MMClips>4</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Anton</vt:lpstr>
      <vt:lpstr>Arial</vt:lpstr>
      <vt:lpstr>Calibri</vt:lpstr>
      <vt:lpstr>Exo</vt:lpstr>
      <vt:lpstr>Exo ExtraBold</vt:lpstr>
      <vt:lpstr>Exo Medium</vt:lpstr>
      <vt:lpstr>Exo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Kayla Cranefield</dc:creator>
  <cp:lastModifiedBy>Kayla Cranefield</cp:lastModifiedBy>
  <cp:revision>44</cp:revision>
  <cp:lastPrinted>2026-05-28T11:03:24Z</cp:lastPrinted>
  <dcterms:created xsi:type="dcterms:W3CDTF">2025-07-30T21:32:52Z</dcterms:created>
  <dcterms:modified xsi:type="dcterms:W3CDTF">2026-06-17T22:22:11Z</dcterms:modified>
</cp:coreProperties>
</file>