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12192000"/>
  <p:notesSz cx="6858000" cy="9144000"/>
  <p:embeddedFontLst>
    <p:embeddedFont>
      <p:font typeface="Anton"/>
      <p:regular r:id="rId28"/>
    </p:embeddedFont>
    <p:embeddedFont>
      <p:font typeface="Exo Medium"/>
      <p:regular r:id="rId29"/>
      <p:bold r:id="rId30"/>
      <p:italic r:id="rId31"/>
      <p:boldItalic r:id="rId32"/>
    </p:embeddedFont>
    <p:embeddedFont>
      <p:font typeface="Exo"/>
      <p:regular r:id="rId33"/>
      <p:bold r:id="rId34"/>
      <p:italic r:id="rId35"/>
      <p:boldItalic r:id="rId36"/>
    </p:embeddedFont>
    <p:embeddedFont>
      <p:font typeface="Exo SemiBold"/>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088">
          <p15:clr>
            <a:srgbClr val="A4A3A4"/>
          </p15:clr>
        </p15:guide>
        <p15:guide id="2" pos="6108">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088" orient="horz"/>
        <p:guide pos="6108"/>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font" Target="fonts/ExoSemiBold-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Anton-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ExoMedium-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ExoMedium-italic.fntdata"/><Relationship Id="rId30" Type="http://schemas.openxmlformats.org/officeDocument/2006/relationships/font" Target="fonts/ExoMedium-bold.fntdata"/><Relationship Id="rId11" Type="http://schemas.openxmlformats.org/officeDocument/2006/relationships/slide" Target="slides/slide6.xml"/><Relationship Id="rId33" Type="http://schemas.openxmlformats.org/officeDocument/2006/relationships/font" Target="fonts/Exo-regular.fntdata"/><Relationship Id="rId10" Type="http://schemas.openxmlformats.org/officeDocument/2006/relationships/slide" Target="slides/slide5.xml"/><Relationship Id="rId32" Type="http://schemas.openxmlformats.org/officeDocument/2006/relationships/font" Target="fonts/ExoMedium-boldItalic.fntdata"/><Relationship Id="rId13" Type="http://schemas.openxmlformats.org/officeDocument/2006/relationships/slide" Target="slides/slide8.xml"/><Relationship Id="rId35" Type="http://schemas.openxmlformats.org/officeDocument/2006/relationships/font" Target="fonts/Exo-italic.fntdata"/><Relationship Id="rId12" Type="http://schemas.openxmlformats.org/officeDocument/2006/relationships/slide" Target="slides/slide7.xml"/><Relationship Id="rId34" Type="http://schemas.openxmlformats.org/officeDocument/2006/relationships/font" Target="fonts/Exo-bold.fntdata"/><Relationship Id="rId15" Type="http://schemas.openxmlformats.org/officeDocument/2006/relationships/slide" Target="slides/slide10.xml"/><Relationship Id="rId37" Type="http://schemas.openxmlformats.org/officeDocument/2006/relationships/font" Target="fonts/ExoSemiBold-regular.fntdata"/><Relationship Id="rId14" Type="http://schemas.openxmlformats.org/officeDocument/2006/relationships/slide" Target="slides/slide9.xml"/><Relationship Id="rId36" Type="http://schemas.openxmlformats.org/officeDocument/2006/relationships/font" Target="fonts/Exo-boldItalic.fntdata"/><Relationship Id="rId17" Type="http://schemas.openxmlformats.org/officeDocument/2006/relationships/slide" Target="slides/slide12.xml"/><Relationship Id="rId39" Type="http://schemas.openxmlformats.org/officeDocument/2006/relationships/font" Target="fonts/ExoSemiBold-italic.fntdata"/><Relationship Id="rId16" Type="http://schemas.openxmlformats.org/officeDocument/2006/relationships/slide" Target="slides/slide11.xml"/><Relationship Id="rId38" Type="http://schemas.openxmlformats.org/officeDocument/2006/relationships/font" Target="fonts/ExoSemiBold-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NZ"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port-it.org.uk/your_police_force"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NZ">
                <a:latin typeface="Exo"/>
                <a:ea typeface="Exo"/>
                <a:cs typeface="Exo"/>
                <a:sym typeface="Exo"/>
              </a:rPr>
              <a:t>Welcome!</a:t>
            </a:r>
            <a:endParaRPr/>
          </a:p>
        </p:txBody>
      </p:sp>
      <p:sp>
        <p:nvSpPr>
          <p:cNvPr id="86" name="Google Shape;8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NZ" sz="1200">
                <a:solidFill>
                  <a:schemeClr val="dk1"/>
                </a:solidFill>
                <a:latin typeface="Calibri"/>
                <a:ea typeface="Calibri"/>
                <a:cs typeface="Calibri"/>
                <a:sym typeface="Calibri"/>
              </a:rPr>
              <a:t>This session includes a first hand account from a victim of hate crime, describing how he was beaten up. We advise that teachers watch the video in advance before deciding whether it is appropriate for their students.</a:t>
            </a:r>
            <a:endParaRPr/>
          </a:p>
        </p:txBody>
      </p:sp>
      <p:sp>
        <p:nvSpPr>
          <p:cNvPr id="190" name="Google Shape;19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1: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Exo Medium"/>
              <a:buNone/>
            </a:pPr>
            <a:r>
              <a:t/>
            </a:r>
            <a:endParaRPr sz="1050"/>
          </a:p>
        </p:txBody>
      </p:sp>
      <p:sp>
        <p:nvSpPr>
          <p:cNvPr id="202" name="Google Shape;20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Watch Gavin’s video with your class/ group. The discussion points are on the following slide. </a:t>
            </a:r>
            <a:endParaRPr/>
          </a:p>
        </p:txBody>
      </p:sp>
      <p:sp>
        <p:nvSpPr>
          <p:cNvPr id="214" name="Google Shape;21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3: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050"/>
              <a:buFont typeface="Calibri"/>
              <a:buNone/>
            </a:pPr>
            <a:r>
              <a:rPr lang="en-NZ" sz="1050"/>
              <a:t>Suggested Discussion Prompts: </a:t>
            </a:r>
            <a:endParaRPr/>
          </a:p>
          <a:p>
            <a:pPr indent="-317500" lvl="0" marL="457200" rtl="0" algn="l">
              <a:spcBef>
                <a:spcPts val="0"/>
              </a:spcBef>
              <a:spcAft>
                <a:spcPts val="0"/>
              </a:spcAft>
              <a:buClr>
                <a:schemeClr val="dk1"/>
              </a:buClr>
              <a:buSzPts val="1400"/>
              <a:buFont typeface="Arial"/>
              <a:buChar char="•"/>
            </a:pPr>
            <a:r>
              <a:rPr lang="en-NZ" sz="1050"/>
              <a:t>Gavin was just doing his job and was verbally and physically attacked for no real “reason” other than prejudice and hate. They felt that Gavin wasn’t an equal to them, in terms of deserving respect,  they discriminated against him because of his disability, their prejudice meant that Gavin was dehumanised in their eyes, they didn’t like that he stood up to them and asked them to stop calling him names. </a:t>
            </a:r>
            <a:endParaRPr/>
          </a:p>
          <a:p>
            <a:pPr indent="-317500" lvl="0" marL="457200" rtl="0" algn="l">
              <a:spcBef>
                <a:spcPts val="0"/>
              </a:spcBef>
              <a:spcAft>
                <a:spcPts val="0"/>
              </a:spcAft>
              <a:buClr>
                <a:schemeClr val="dk1"/>
              </a:buClr>
              <a:buSzPts val="1400"/>
              <a:buFont typeface="Arial"/>
              <a:buChar char="•"/>
            </a:pPr>
            <a:r>
              <a:rPr lang="en-NZ" sz="1050"/>
              <a:t>People feel intimidated by groups and unable to stand up to them, as they fear for their own safety. Others may also have thought that Gavin “wasn’t worth worrying about”, due to their own prejudice. </a:t>
            </a:r>
            <a:endParaRPr/>
          </a:p>
          <a:p>
            <a:pPr indent="-317500" lvl="0" marL="457200" rtl="0" algn="l">
              <a:spcBef>
                <a:spcPts val="0"/>
              </a:spcBef>
              <a:spcAft>
                <a:spcPts val="0"/>
              </a:spcAft>
              <a:buClr>
                <a:schemeClr val="dk1"/>
              </a:buClr>
              <a:buSzPts val="1400"/>
              <a:buFont typeface="Arial"/>
              <a:buChar char="•"/>
            </a:pPr>
            <a:r>
              <a:rPr lang="en-NZ" sz="1050"/>
              <a:t>As well as physical pain, Gavin may have felt angry, anxious, scared to go back to work, vulnerable, lonely, confused as to why he was attacked.</a:t>
            </a:r>
            <a:endParaRPr/>
          </a:p>
          <a:p>
            <a:pPr indent="-317500" lvl="0" marL="457200" rtl="0" algn="l">
              <a:spcBef>
                <a:spcPts val="0"/>
              </a:spcBef>
              <a:spcAft>
                <a:spcPts val="0"/>
              </a:spcAft>
              <a:buClr>
                <a:schemeClr val="dk1"/>
              </a:buClr>
              <a:buSzPts val="1400"/>
              <a:buFont typeface="Arial"/>
              <a:buChar char="•"/>
            </a:pPr>
            <a:r>
              <a:rPr lang="en-NZ" sz="1050"/>
              <a:t>If the children are unable/ do not want to discuss personal experiences, perhaps think about examples from the media (racial abuse of footballers - Semenyo at Anfield, John Davidson’s experience of living with Tourettes)</a:t>
            </a:r>
            <a:endParaRPr/>
          </a:p>
          <a:p>
            <a:pPr indent="-317500" lvl="0" marL="457200" rtl="0" algn="l">
              <a:spcBef>
                <a:spcPts val="0"/>
              </a:spcBef>
              <a:spcAft>
                <a:spcPts val="0"/>
              </a:spcAft>
              <a:buClr>
                <a:schemeClr val="dk1"/>
              </a:buClr>
              <a:buSzPts val="1400"/>
              <a:buFont typeface="Arial"/>
              <a:buChar char="•"/>
            </a:pPr>
            <a:r>
              <a:rPr lang="en-NZ" sz="1050"/>
              <a:t>Report it! Tell a trusted adult, report emergencies to the Police (999), report non emergencies to the police (101) or online via True Vision: </a:t>
            </a:r>
            <a:r>
              <a:rPr lang="en-NZ" sz="1050" u="sng">
                <a:solidFill>
                  <a:schemeClr val="hlink"/>
                </a:solidFill>
                <a:hlinkClick r:id="rId2"/>
              </a:rPr>
              <a:t>https://www.report-it.org.uk/your_police_force</a:t>
            </a:r>
            <a:r>
              <a:rPr lang="en-NZ" sz="1050"/>
              <a:t> It’s important to report smaller incidents, as these attitudes and patterns of behaviour can lead to hate crimes and more inflammatory incidences. </a:t>
            </a:r>
            <a:endParaRPr/>
          </a:p>
          <a:p>
            <a:pPr indent="-317500" lvl="0" marL="457200" rtl="0" algn="l">
              <a:spcBef>
                <a:spcPts val="0"/>
              </a:spcBef>
              <a:spcAft>
                <a:spcPts val="0"/>
              </a:spcAft>
              <a:buClr>
                <a:schemeClr val="dk1"/>
              </a:buClr>
              <a:buSzPts val="1400"/>
              <a:buFont typeface="Arial"/>
              <a:buChar char="•"/>
            </a:pPr>
            <a:r>
              <a:rPr lang="en-NZ" sz="1050"/>
              <a:t>People intervening to help Gavin before it escalated, the perpetrators having been educated to realise that all humans deserve respect and kindness, society being more respectful in general and recognising the needs and rights of the learning disabled community. </a:t>
            </a:r>
            <a:endParaRPr/>
          </a:p>
        </p:txBody>
      </p:sp>
      <p:sp>
        <p:nvSpPr>
          <p:cNvPr id="226" name="Google Shape;226;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98450" lvl="0" marL="457200" rtl="0" algn="l">
              <a:lnSpc>
                <a:spcPct val="100000"/>
              </a:lnSpc>
              <a:spcBef>
                <a:spcPts val="0"/>
              </a:spcBef>
              <a:spcAft>
                <a:spcPts val="0"/>
              </a:spcAft>
              <a:buClr>
                <a:schemeClr val="dk1"/>
              </a:buClr>
              <a:buSzPts val="1100"/>
              <a:buFont typeface="Exo Medium"/>
              <a:buChar char="●"/>
            </a:pPr>
            <a:r>
              <a:rPr lang="en-NZ" sz="1200">
                <a:latin typeface="Exo Medium"/>
                <a:ea typeface="Exo Medium"/>
                <a:cs typeface="Exo Medium"/>
                <a:sym typeface="Exo Medium"/>
              </a:rPr>
              <a:t>Watch the video with your Class/ group. The discussion points are on the next slide. </a:t>
            </a:r>
            <a:endParaRPr/>
          </a:p>
          <a:p>
            <a:pPr indent="0" lvl="0" marL="0" rtl="0" algn="l">
              <a:lnSpc>
                <a:spcPct val="100000"/>
              </a:lnSpc>
              <a:spcBef>
                <a:spcPts val="1200"/>
              </a:spcBef>
              <a:spcAft>
                <a:spcPts val="0"/>
              </a:spcAft>
              <a:buClr>
                <a:schemeClr val="dk1"/>
              </a:buClr>
              <a:buSzPts val="1400"/>
              <a:buFont typeface="Calibri"/>
              <a:buNone/>
            </a:pPr>
            <a:r>
              <a:t/>
            </a:r>
            <a:endParaRPr sz="1200">
              <a:latin typeface="Exo Medium"/>
              <a:ea typeface="Exo Medium"/>
              <a:cs typeface="Exo Medium"/>
              <a:sym typeface="Exo Medium"/>
            </a:endParaRPr>
          </a:p>
        </p:txBody>
      </p:sp>
      <p:sp>
        <p:nvSpPr>
          <p:cNvPr id="252" name="Google Shape;252;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6: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050"/>
              <a:buFont typeface="Calibri"/>
              <a:buNone/>
            </a:pPr>
            <a:r>
              <a:rPr lang="en-NZ" sz="105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endParaRPr/>
          </a:p>
          <a:p>
            <a:pPr indent="0" lvl="0" marL="0" rtl="0" algn="l">
              <a:spcBef>
                <a:spcPts val="0"/>
              </a:spcBef>
              <a:spcAft>
                <a:spcPts val="0"/>
              </a:spcAft>
              <a:buClr>
                <a:schemeClr val="dk1"/>
              </a:buClr>
              <a:buSzPts val="1050"/>
              <a:buFont typeface="Calibri"/>
              <a:buNone/>
            </a:pPr>
            <a:r>
              <a:t/>
            </a:r>
            <a:endParaRPr sz="1050"/>
          </a:p>
        </p:txBody>
      </p:sp>
      <p:sp>
        <p:nvSpPr>
          <p:cNvPr id="262" name="Google Shape;262;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17: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050"/>
              <a:buFont typeface="Calibri"/>
              <a:buNone/>
            </a:pPr>
            <a:r>
              <a:rPr lang="en-NZ" sz="105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endParaRPr/>
          </a:p>
        </p:txBody>
      </p:sp>
      <p:sp>
        <p:nvSpPr>
          <p:cNvPr id="273" name="Google Shape;273;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18: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050"/>
              <a:buFont typeface="Calibri"/>
              <a:buNone/>
            </a:pPr>
            <a:r>
              <a:rPr lang="en-NZ" sz="1050"/>
              <a:t>Ask the question first, to see whether the children know what hate crime is, or if they have an understanding of how things may develop from a prejudicial attitude to a criminal offence. By stopping the attitude in the first place, we seek to stop the hate incidents and crimes. </a:t>
            </a:r>
            <a:endParaRPr/>
          </a:p>
          <a:p>
            <a:pPr indent="0" lvl="0" marL="0" rtl="0" algn="l">
              <a:spcBef>
                <a:spcPts val="0"/>
              </a:spcBef>
              <a:spcAft>
                <a:spcPts val="0"/>
              </a:spcAft>
              <a:buClr>
                <a:schemeClr val="dk1"/>
              </a:buClr>
              <a:buSzPts val="1050"/>
              <a:buFont typeface="Calibri"/>
              <a:buNone/>
            </a:pPr>
            <a:r>
              <a:t/>
            </a:r>
            <a:endParaRPr sz="1050"/>
          </a:p>
          <a:p>
            <a:pPr indent="-171450" lvl="0" marL="171450" marR="0" rtl="0" algn="l">
              <a:lnSpc>
                <a:spcPct val="100000"/>
              </a:lnSpc>
              <a:spcBef>
                <a:spcPts val="0"/>
              </a:spcBef>
              <a:spcAft>
                <a:spcPts val="0"/>
              </a:spcAft>
              <a:buClr>
                <a:schemeClr val="dk1"/>
              </a:buClr>
              <a:buSzPts val="1050"/>
              <a:buFont typeface="Arial"/>
              <a:buChar char="•"/>
            </a:pPr>
            <a:r>
              <a:rPr lang="en-NZ" sz="1050"/>
              <a:t>Fear of the consequences (what if things get worse, what if people don’t believe me), they might not realise that it’s a hate incident and should be reported (some of our Electric Umbrella members reported having abuse shouted at them regularly, but they didn’t think it was something that anyone would take as seriously as other forms of discrimination), they may be unable to report it (what if someone is pre-verbal or has different ways of communicating, what if they don’t have access to a phone/ computer?). </a:t>
            </a:r>
            <a:endParaRPr/>
          </a:p>
          <a:p>
            <a:pPr indent="0" lvl="0" marL="0" rtl="0" algn="l">
              <a:spcBef>
                <a:spcPts val="0"/>
              </a:spcBef>
              <a:spcAft>
                <a:spcPts val="0"/>
              </a:spcAft>
              <a:buClr>
                <a:schemeClr val="dk1"/>
              </a:buClr>
              <a:buSzPts val="1050"/>
              <a:buFont typeface="Calibri"/>
              <a:buNone/>
            </a:pPr>
            <a:r>
              <a:t/>
            </a:r>
            <a:endParaRPr sz="1050"/>
          </a:p>
        </p:txBody>
      </p:sp>
      <p:sp>
        <p:nvSpPr>
          <p:cNvPr id="284" name="Google Shape;28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20: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Extended Discussion Prompts: </a:t>
            </a:r>
            <a:endParaRPr/>
          </a:p>
          <a:p>
            <a:pPr indent="-298450" lvl="0" marL="4572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would you do if you heard discriminatory language being used in your school/ friendship group/ family? </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easy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Is it worth it to be inclusive?</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 you think the qualities of a “good leader” are?</a:t>
            </a:r>
            <a:endParaRPr/>
          </a:p>
        </p:txBody>
      </p:sp>
      <p:sp>
        <p:nvSpPr>
          <p:cNvPr id="306" name="Google Shape;306;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21: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Discuss the 5 points on this slide. Think about your own school community and ask the children how they may put these points into practice. Who should they go to in school to voice any concerns? How are they going to educate themselves individually about diversity? What will the school do? Can you create a pledge/ plan for your school going forward? What about in the wider community - can the children bring some of these discussions into their own homes? It isn’t easy to do, but by everyone taking small steps and eradicating hate, we may get there!  </a:t>
            </a:r>
            <a:endParaRPr/>
          </a:p>
        </p:txBody>
      </p:sp>
      <p:sp>
        <p:nvSpPr>
          <p:cNvPr id="320" name="Google Shape;32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05" name="Google Shape;105;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4: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rPr lang="en-NZ" sz="1050"/>
              <a:t>Watch the video with your class/ group and discuss the questions together. </a:t>
            </a:r>
            <a:endParaRPr/>
          </a:p>
          <a:p>
            <a:pPr indent="0" lvl="0" marL="0" rtl="0" algn="l">
              <a:lnSpc>
                <a:spcPct val="100000"/>
              </a:lnSpc>
              <a:spcBef>
                <a:spcPts val="0"/>
              </a:spcBef>
              <a:spcAft>
                <a:spcPts val="0"/>
              </a:spcAft>
              <a:buClr>
                <a:schemeClr val="dk1"/>
              </a:buClr>
              <a:buSzPts val="1400"/>
              <a:buFont typeface="Calibri"/>
              <a:buNone/>
            </a:pPr>
            <a:r>
              <a:rPr lang="en-NZ" sz="1050"/>
              <a:t>Suggested Discussion Prompts/ Answers:</a:t>
            </a:r>
            <a:endParaRPr/>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What does Electric Umbrella use to unite people and help people express themselves? (Music - performances, instruments, songwriting, community, friendship, acceptance)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Why do you think it’s important for a person to feel “seen, heard and valued”? (so that they feel that they belong, to have self worth, to increase self esteem, to feel happy, included and accepted, to feel part of a community, not outside from it. How do you make society feel more inclusive if you don’t give a voice to everyone?)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it’s harder for some people to feel like that and, if so, why? (communication difficulties, feeling “different”, not everyone has access to the same opportunities, through socio economic circumstances, disability, geography, people assume that learning disabled people don’t have the same wants, needs and opinions as others, people can be discriminated against due to their race, culture, disability, gender identity, sexual orientation, age and so not given the same opportunities as others)</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Tom said, “You can change the piano, not the pianist.” What do you think he means? (Finding out how to meet people’s needs and creating adapted instruments that are more accessible to everyone. Thinking about things differently and considering people as individuals, in order to make changes that could benefit lots of people. This is based on the social model of disability and equity, rather than equality. In practical terms, why not build a ramp up to a stage, instead of a staircase?)</a:t>
            </a:r>
            <a:endParaRPr sz="1050"/>
          </a:p>
          <a:p>
            <a:pPr indent="-298450" lvl="0" marL="4572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Who do you think is responsible for making sure that everyone feels included in society? (Everyone. We can each make small changes to help people feel valued and part of society. It can be as simple as smiling at someone and letting them know that they are seen)</a:t>
            </a:r>
            <a:endParaRPr sz="1050"/>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15" name="Google Shape;115;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NZ"/>
              <a:t>Watch the video with your class/ group. The discussion task is on the next slide. </a:t>
            </a:r>
            <a:endParaRPr/>
          </a:p>
          <a:p>
            <a:pPr indent="0" lvl="0" marL="0" rtl="0" algn="l">
              <a:spcBef>
                <a:spcPts val="0"/>
              </a:spcBef>
              <a:spcAft>
                <a:spcPts val="0"/>
              </a:spcAft>
              <a:buNone/>
            </a:pPr>
            <a:r>
              <a:t/>
            </a:r>
            <a:endParaRPr/>
          </a:p>
        </p:txBody>
      </p:sp>
      <p:sp>
        <p:nvSpPr>
          <p:cNvPr id="138" name="Google Shape;13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7: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0"/>
              </a:spcBef>
              <a:spcAft>
                <a:spcPts val="0"/>
              </a:spcAft>
              <a:buClr>
                <a:schemeClr val="dk1"/>
              </a:buClr>
              <a:buSzPts val="1400"/>
              <a:buFont typeface="Exo Medium"/>
              <a:buNone/>
            </a:pPr>
            <a:r>
              <a:rPr lang="en-NZ" sz="1050">
                <a:latin typeface="Exo Medium"/>
                <a:ea typeface="Exo Medium"/>
                <a:cs typeface="Exo Medium"/>
                <a:sym typeface="Exo Medium"/>
              </a:rPr>
              <a:t>Suggested Discussion Prompts/ Answers: </a:t>
            </a:r>
            <a:endParaRPr b="0" i="0" sz="1050">
              <a:solidFill>
                <a:schemeClr val="dk1"/>
              </a:solidFill>
              <a:latin typeface="Exo Medium"/>
              <a:ea typeface="Exo Medium"/>
              <a:cs typeface="Exo Medium"/>
              <a:sym typeface="Exo Medium"/>
            </a:endParaRPr>
          </a:p>
          <a:p>
            <a:pPr indent="-298450" lvl="0" marL="914400" rtl="0" algn="l">
              <a:lnSpc>
                <a:spcPct val="100000"/>
              </a:lnSpc>
              <a:spcBef>
                <a:spcPts val="1200"/>
              </a:spcBef>
              <a:spcAft>
                <a:spcPts val="0"/>
              </a:spcAft>
              <a:buClr>
                <a:schemeClr val="dk1"/>
              </a:buClr>
              <a:buSzPts val="1100"/>
              <a:buFont typeface="Exo Medium"/>
              <a:buChar char="●"/>
            </a:pPr>
            <a:r>
              <a:rPr lang="en-NZ" sz="1050">
                <a:latin typeface="Exo Medium"/>
                <a:ea typeface="Exo Medium"/>
                <a:cs typeface="Exo Medium"/>
                <a:sym typeface="Exo Medium"/>
              </a:rPr>
              <a:t>What challenges do you think William might face in order to do what he loves? (Williams communicates in a way that needs patience and understanding, so it might not be easy for him to explain what he wants to do. William is a wheelchair user and so may have trouble accessing certain buildings, facilities and activities. William does not have the physical dexterity to play some traditional instruments, even though he wants to. William needs to use specialist transport to travel to activities and venues. William needs support in order to eat, drink, and use the toilet. He relies on the kindness and professionalism of others in order to do what he wants.)</a:t>
            </a:r>
            <a:endParaRPr/>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Do you think people might make assumptions about William because of his disabilities? Give examples. (Because William doesn’t have the physical dexterity to play certain instruments, some might assume that he doesn’t want to play them. Because William doesn’t communicate in the same way as other people, some might assume that he doesn’t understand what’s going on, can’t make decisions for himself or have anything important, funny, creative to say. Because William is a wheelchair user, some might assume that William isn’t interested in attending the same events as those that are not. Because William is physically and learning disabled, people might assume that he doesn’t have the same hopes, dreams and desires as other people.)</a:t>
            </a:r>
            <a:endParaRPr/>
          </a:p>
          <a:p>
            <a:pPr indent="-298450" lvl="0" marL="914400" rtl="0" algn="l">
              <a:lnSpc>
                <a:spcPct val="100000"/>
              </a:lnSpc>
              <a:spcBef>
                <a:spcPts val="0"/>
              </a:spcBef>
              <a:spcAft>
                <a:spcPts val="0"/>
              </a:spcAft>
              <a:buClr>
                <a:schemeClr val="dk1"/>
              </a:buClr>
              <a:buSzPts val="1100"/>
              <a:buFont typeface="Exo Medium"/>
              <a:buChar char="●"/>
            </a:pPr>
            <a:r>
              <a:rPr b="0" i="0" lang="en-NZ" sz="1050">
                <a:solidFill>
                  <a:schemeClr val="dk1"/>
                </a:solidFill>
                <a:latin typeface="Exo Medium"/>
                <a:ea typeface="Exo Medium"/>
                <a:cs typeface="Exo Medium"/>
                <a:sym typeface="Exo Medium"/>
              </a:rPr>
              <a:t>How does Electric Umbrella </a:t>
            </a:r>
            <a:r>
              <a:rPr lang="en-NZ" sz="1050">
                <a:latin typeface="Exo Medium"/>
                <a:ea typeface="Exo Medium"/>
                <a:cs typeface="Exo Medium"/>
                <a:sym typeface="Exo Medium"/>
              </a:rPr>
              <a:t>help </a:t>
            </a:r>
            <a:r>
              <a:rPr b="0" i="0" lang="en-NZ" sz="1050">
                <a:solidFill>
                  <a:schemeClr val="dk1"/>
                </a:solidFill>
                <a:latin typeface="Exo Medium"/>
                <a:ea typeface="Exo Medium"/>
                <a:cs typeface="Exo Medium"/>
                <a:sym typeface="Exo Medium"/>
              </a:rPr>
              <a:t>and why do you think that’s important? (Creates a welco</a:t>
            </a:r>
            <a:r>
              <a:rPr lang="en-NZ" sz="1050">
                <a:latin typeface="Exo Medium"/>
                <a:ea typeface="Exo Medium"/>
                <a:cs typeface="Exo Medium"/>
                <a:sym typeface="Exo Medium"/>
              </a:rPr>
              <a:t>ming environment where people give him time and space to communicate, creates adapted instruments that he can play, so that he can explore his creative potential, encourages him to take part in performances that not only bring joy for William but also encourage people to consider accessibility. It’s important for William because it helps him to find friendship, community and creative activities. He feels like he belongs, which makes his life happier)</a:t>
            </a:r>
            <a:endParaRPr sz="1050"/>
          </a:p>
          <a:p>
            <a:pPr indent="-298450" lvl="0" marL="914400" rtl="0" algn="l">
              <a:lnSpc>
                <a:spcPct val="100000"/>
              </a:lnSpc>
              <a:spcBef>
                <a:spcPts val="0"/>
              </a:spcBef>
              <a:spcAft>
                <a:spcPts val="0"/>
              </a:spcAft>
              <a:buClr>
                <a:schemeClr val="dk1"/>
              </a:buClr>
              <a:buSzPts val="1100"/>
              <a:buFont typeface="Exo Medium"/>
              <a:buChar char="●"/>
            </a:pPr>
            <a:r>
              <a:rPr lang="en-NZ" sz="1050">
                <a:latin typeface="Exo Medium"/>
                <a:ea typeface="Exo Medium"/>
                <a:cs typeface="Exo Medium"/>
                <a:sym typeface="Exo Medium"/>
              </a:rPr>
              <a:t>William performed on BGT with Electric Umbrella. Why was it important for William, and Electric Umbrella, to appear on a primetime TV show like BGT? (It showed people what can be achieved with humans work together to support each other, it was aspirational for other disabled people who may have been watching (the importance of representation), it gave a voice to a group of people who often don’t get to feature on TV in a positive, creative way, it was great fun for everyone involved!!, the conversations that had to happen behind the scenes were really important in terms of accessibility and challenging perceptions of the learning disabled community.)</a:t>
            </a:r>
            <a:endParaRPr/>
          </a:p>
          <a:p>
            <a:pPr indent="0" lvl="0" marL="0" rtl="0" algn="l">
              <a:lnSpc>
                <a:spcPct val="100000"/>
              </a:lnSpc>
              <a:spcBef>
                <a:spcPts val="0"/>
              </a:spcBef>
              <a:spcAft>
                <a:spcPts val="0"/>
              </a:spcAft>
              <a:buClr>
                <a:schemeClr val="dk1"/>
              </a:buClr>
              <a:buSzPts val="1400"/>
              <a:buFont typeface="Calibri"/>
              <a:buNone/>
            </a:pPr>
            <a:r>
              <a:t/>
            </a:r>
            <a:endParaRPr sz="1050"/>
          </a:p>
        </p:txBody>
      </p:sp>
      <p:sp>
        <p:nvSpPr>
          <p:cNvPr id="150" name="Google Shape;15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9:notes"/>
          <p:cNvSpPr txBox="1"/>
          <p:nvPr>
            <p:ph idx="1" type="body"/>
          </p:nvPr>
        </p:nvSpPr>
        <p:spPr>
          <a:xfrm>
            <a:off x="685800" y="4400550"/>
            <a:ext cx="4648200" cy="3600450"/>
          </a:xfrm>
          <a:prstGeom prst="rect">
            <a:avLst/>
          </a:prstGeom>
          <a:noFill/>
          <a:ln>
            <a:noFill/>
          </a:ln>
        </p:spPr>
        <p:txBody>
          <a:bodyPr anchorCtr="0" anchor="t" bIns="45700" lIns="91425" spcFirstLastPara="1" rIns="91425" wrap="square" tIns="45700">
            <a:noAutofit/>
          </a:bodyPr>
          <a:lstStyle/>
          <a:p>
            <a:pPr indent="-69850" lvl="0" marL="0" rtl="0" algn="l">
              <a:lnSpc>
                <a:spcPct val="100000"/>
              </a:lnSpc>
              <a:spcBef>
                <a:spcPts val="0"/>
              </a:spcBef>
              <a:spcAft>
                <a:spcPts val="0"/>
              </a:spcAft>
              <a:buClr>
                <a:schemeClr val="dk1"/>
              </a:buClr>
              <a:buSzPts val="1100"/>
              <a:buFont typeface="Exo Medium"/>
              <a:buChar char="•"/>
            </a:pPr>
            <a:r>
              <a:rPr lang="en-NZ" sz="1050"/>
              <a:t>This exercise is designed to help the children discuss their own identities, what they think are the most important jigsaw pieces that make them “them”. It will highlight that we have lots of similarities with those in our immediate community, but also differences that need to be noticed too. </a:t>
            </a:r>
            <a:endParaRPr/>
          </a:p>
          <a:p>
            <a:pPr indent="0" lvl="0" marL="0" rtl="0" algn="l">
              <a:lnSpc>
                <a:spcPct val="100000"/>
              </a:lnSpc>
              <a:spcBef>
                <a:spcPts val="0"/>
              </a:spcBef>
              <a:spcAft>
                <a:spcPts val="0"/>
              </a:spcAft>
              <a:buClr>
                <a:schemeClr val="dk1"/>
              </a:buClr>
              <a:buSzPts val="1400"/>
              <a:buFont typeface="Calibri"/>
              <a:buChar char="•"/>
            </a:pPr>
            <a:r>
              <a:rPr lang="en-NZ" sz="1050"/>
              <a:t> The differences aren’t to be ignored, but recognised and understood, to promote tolerance and understanding. </a:t>
            </a:r>
            <a:endParaRPr/>
          </a:p>
          <a:p>
            <a:pPr indent="-317500" lvl="0" marL="457200" rtl="0" algn="l">
              <a:spcBef>
                <a:spcPts val="0"/>
              </a:spcBef>
              <a:spcAft>
                <a:spcPts val="0"/>
              </a:spcAft>
              <a:buClr>
                <a:schemeClr val="dk1"/>
              </a:buClr>
              <a:buSzPts val="1400"/>
              <a:buFont typeface="Calibri"/>
              <a:buChar char="•"/>
            </a:pPr>
            <a:r>
              <a:rPr lang="en-NZ" sz="1050"/>
              <a:t> By finding out about different cultures, religions, identities and needs we can start to value people as individuals and break down prejudices that are born from fear and the dehumanisation of those that are seen as different to us. Difference is to be acknowledged, accepted and celebrated. When we do this, we can start to think about what people need in order to feel part of a genuinely diverse and respectful society.  </a:t>
            </a:r>
            <a:endParaRPr/>
          </a:p>
        </p:txBody>
      </p:sp>
      <p:sp>
        <p:nvSpPr>
          <p:cNvPr id="174" name="Google Shape;17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 name="Google Shape;16;p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 name="Google Shape;18;p2"/>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1" name="Shape 71"/>
        <p:cNvGrpSpPr/>
        <p:nvPr/>
      </p:nvGrpSpPr>
      <p:grpSpPr>
        <a:xfrm>
          <a:off x="0" y="0"/>
          <a:ext cx="0" cy="0"/>
          <a:chOff x="0" y="0"/>
          <a:chExt cx="0" cy="0"/>
        </a:xfrm>
      </p:grpSpPr>
      <p:sp>
        <p:nvSpPr>
          <p:cNvPr id="72" name="Google Shape;72;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1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5" name="Google Shape;75;p1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6" name="Google Shape;76;p11"/>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1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1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12"/>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9" name="Shape 19"/>
        <p:cNvGrpSpPr/>
        <p:nvPr/>
      </p:nvGrpSpPr>
      <p:grpSpPr>
        <a:xfrm>
          <a:off x="0" y="0"/>
          <a:ext cx="0" cy="0"/>
          <a:chOff x="0" y="0"/>
          <a:chExt cx="0" cy="0"/>
        </a:xfrm>
      </p:grpSpPr>
      <p:sp>
        <p:nvSpPr>
          <p:cNvPr id="20" name="Google Shape;20;p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3"/>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extLst>
    <p:ext uri="{DCECCB84-F9BA-43D5-87BE-67443E8EF086}">
      <p15:sldGuideLst>
        <p15:guide id="1" orient="horz" pos="663">
          <p15:clr>
            <a:srgbClr val="FBAE40"/>
          </p15:clr>
        </p15:guide>
        <p15:guide id="2" pos="61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nton"/>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7" name="Google Shape;27;p4"/>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8" name="Google Shape;28;p4"/>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Google Shape;34;p5"/>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Google Shape;35;p5"/>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Google Shape;43;p6"/>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Google Shape;44;p6"/>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5" name="Shape 45"/>
        <p:cNvGrpSpPr/>
        <p:nvPr/>
      </p:nvGrpSpPr>
      <p:grpSpPr>
        <a:xfrm>
          <a:off x="0" y="0"/>
          <a:ext cx="0" cy="0"/>
          <a:chOff x="0" y="0"/>
          <a:chExt cx="0" cy="0"/>
        </a:xfrm>
      </p:grpSpPr>
      <p:sp>
        <p:nvSpPr>
          <p:cNvPr id="46" name="Google Shape;46;p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8" name="Google Shape;48;p7"/>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
        <p:nvSpPr>
          <p:cNvPr id="49" name="Google Shape;49;p7"/>
          <p:cNvSpPr txBox="1"/>
          <p:nvPr/>
        </p:nvSpPr>
        <p:spPr>
          <a:xfrm>
            <a:off x="879090" y="1445652"/>
            <a:ext cx="4836160" cy="797733"/>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Identity &amp; Difference</a:t>
            </a:r>
            <a:endParaRPr b="0" i="0" sz="4400" u="none" cap="none" strike="noStrike">
              <a:solidFill>
                <a:schemeClr val="dk1"/>
              </a:solidFill>
              <a:latin typeface="Anton"/>
              <a:ea typeface="Anton"/>
              <a:cs typeface="Anton"/>
              <a:sym typeface="Anton"/>
            </a:endParaRPr>
          </a:p>
        </p:txBody>
      </p:sp>
      <p:sp>
        <p:nvSpPr>
          <p:cNvPr id="50" name="Google Shape;50;p7"/>
          <p:cNvSpPr txBox="1"/>
          <p:nvPr/>
        </p:nvSpPr>
        <p:spPr>
          <a:xfrm>
            <a:off x="1240613" y="991785"/>
            <a:ext cx="2508886"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Autumn: Term One</a:t>
            </a:r>
            <a:endParaRPr/>
          </a:p>
        </p:txBody>
      </p:sp>
      <p:sp>
        <p:nvSpPr>
          <p:cNvPr id="51" name="Google Shape;51;p7"/>
          <p:cNvSpPr txBox="1"/>
          <p:nvPr/>
        </p:nvSpPr>
        <p:spPr>
          <a:xfrm>
            <a:off x="879090" y="2375332"/>
            <a:ext cx="6384471" cy="1556588"/>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100000"/>
              </a:lnSpc>
              <a:spcBef>
                <a:spcPts val="0"/>
              </a:spcBef>
              <a:spcAft>
                <a:spcPts val="0"/>
              </a:spcAft>
              <a:buClr>
                <a:schemeClr val="dk1"/>
              </a:buClr>
              <a:buSzPts val="2400"/>
              <a:buFont typeface="Arial"/>
              <a:buChar char="•"/>
            </a:pPr>
            <a:r>
              <a:rPr b="0" i="0" lang="en-NZ" sz="2400" u="none" cap="none" strike="noStrike">
                <a:solidFill>
                  <a:schemeClr val="dk1"/>
                </a:solidFill>
                <a:latin typeface="Exo Medium"/>
                <a:ea typeface="Exo Medium"/>
                <a:cs typeface="Exo Medium"/>
                <a:sym typeface="Exo Medium"/>
              </a:rPr>
              <a:t>Exploring how everyone is unique,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u="none" cap="none" strike="noStrike">
                <a:solidFill>
                  <a:schemeClr val="dk1"/>
                </a:solidFill>
                <a:latin typeface="Exo Medium"/>
                <a:ea typeface="Exo Medium"/>
                <a:cs typeface="Exo Medium"/>
                <a:sym typeface="Exo Medium"/>
              </a:rPr>
              <a:t>dismantling the idea of “normal”, </a:t>
            </a:r>
            <a:endParaRPr/>
          </a:p>
          <a:p>
            <a:pPr indent="-228600" lvl="0" marL="228600" marR="0" rtl="0" algn="l">
              <a:lnSpc>
                <a:spcPct val="100000"/>
              </a:lnSpc>
              <a:spcBef>
                <a:spcPts val="1000"/>
              </a:spcBef>
              <a:spcAft>
                <a:spcPts val="0"/>
              </a:spcAft>
              <a:buClr>
                <a:schemeClr val="dk1"/>
              </a:buClr>
              <a:buSzPts val="2400"/>
              <a:buFont typeface="Arial"/>
              <a:buChar char="•"/>
            </a:pPr>
            <a:r>
              <a:rPr b="0" i="0" lang="en-NZ" sz="2400" u="none" cap="none" strike="noStrike">
                <a:solidFill>
                  <a:schemeClr val="dk1"/>
                </a:solidFill>
                <a:latin typeface="Exo Medium"/>
                <a:ea typeface="Exo Medium"/>
                <a:cs typeface="Exo Medium"/>
                <a:sym typeface="Exo Medium"/>
              </a:rPr>
              <a:t>and building confidence in being yourself.</a:t>
            </a:r>
            <a:endParaRPr b="1" i="0" sz="2400" u="none" cap="none" strike="noStrike">
              <a:solidFill>
                <a:schemeClr val="dk1"/>
              </a:solidFill>
              <a:latin typeface="Exo SemiBold"/>
              <a:ea typeface="Exo SemiBold"/>
              <a:cs typeface="Exo SemiBold"/>
              <a:sym typeface="Exo SemiBold"/>
            </a:endParaRPr>
          </a:p>
        </p:txBody>
      </p:sp>
      <p:sp>
        <p:nvSpPr>
          <p:cNvPr descr="Leaf with solid fill" id="52" name="Google Shape;52;p7"/>
          <p:cNvSpPr/>
          <p:nvPr/>
        </p:nvSpPr>
        <p:spPr>
          <a:xfrm>
            <a:off x="936690" y="1011526"/>
            <a:ext cx="289957" cy="289957"/>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8"/>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6" name="Google Shape;56;p8"/>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7" name="Shape 57"/>
        <p:cNvGrpSpPr/>
        <p:nvPr/>
      </p:nvGrpSpPr>
      <p:grpSpPr>
        <a:xfrm>
          <a:off x="0" y="0"/>
          <a:ext cx="0" cy="0"/>
          <a:chOff x="0" y="0"/>
          <a:chExt cx="0" cy="0"/>
        </a:xfrm>
      </p:grpSpPr>
      <p:sp>
        <p:nvSpPr>
          <p:cNvPr id="58" name="Google Shape;58;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0" name="Google Shape;60;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1" name="Google Shape;61;p9"/>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3" name="Google Shape;63;p9"/>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4" name="Shape 64"/>
        <p:cNvGrpSpPr/>
        <p:nvPr/>
      </p:nvGrpSpPr>
      <p:grpSpPr>
        <a:xfrm>
          <a:off x="0" y="0"/>
          <a:ext cx="0" cy="0"/>
          <a:chOff x="0" y="0"/>
          <a:chExt cx="0" cy="0"/>
        </a:xfrm>
      </p:grpSpPr>
      <p:sp>
        <p:nvSpPr>
          <p:cNvPr id="65" name="Google Shape;65;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nton"/>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10"/>
          <p:cNvSpPr/>
          <p:nvPr>
            <p:ph idx="2" type="pic"/>
          </p:nvPr>
        </p:nvSpPr>
        <p:spPr>
          <a:xfrm>
            <a:off x="5183188" y="987425"/>
            <a:ext cx="6172200" cy="4873625"/>
          </a:xfrm>
          <a:prstGeom prst="rect">
            <a:avLst/>
          </a:prstGeom>
          <a:noFill/>
          <a:ln>
            <a:noFill/>
          </a:ln>
        </p:spPr>
      </p:sp>
      <p:sp>
        <p:nvSpPr>
          <p:cNvPr id="67" name="Google Shape;67;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10"/>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9" name="Google Shape;69;p10"/>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0" name="Google Shape;70;p10"/>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NZ"/>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nton"/>
              <a:buNone/>
              <a:defRPr b="0" i="0" sz="4400" u="none" cap="none" strike="noStrike">
                <a:solidFill>
                  <a:schemeClr val="dk1"/>
                </a:solidFill>
                <a:latin typeface="Anton"/>
                <a:ea typeface="Anton"/>
                <a:cs typeface="Anton"/>
                <a:sym typeface="Anto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Exo Medium"/>
                <a:ea typeface="Exo Medium"/>
                <a:cs typeface="Exo Medium"/>
                <a:sym typeface="Exo Medium"/>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Exo Medium"/>
                <a:ea typeface="Exo Medium"/>
                <a:cs typeface="Exo Medium"/>
                <a:sym typeface="Exo Medium"/>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Exo Medium"/>
                <a:ea typeface="Exo Medium"/>
                <a:cs typeface="Exo Medium"/>
                <a:sym typeface="Exo Medium"/>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Exo Medium"/>
                <a:ea typeface="Exo Medium"/>
                <a:cs typeface="Exo Medium"/>
                <a:sym typeface="Exo Medium"/>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8610600" y="6356350"/>
            <a:ext cx="2743200" cy="365125"/>
          </a:xfrm>
          <a:prstGeom prst="rect">
            <a:avLst/>
          </a:prstGeom>
          <a:solidFill>
            <a:srgbClr val="F5F5F5"/>
          </a:solid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464949"/>
                </a:solidFill>
                <a:latin typeface="Exo"/>
                <a:ea typeface="Exo"/>
                <a:cs typeface="Exo"/>
                <a:sym typeface="Exo"/>
              </a:defRPr>
            </a:lvl1pPr>
            <a:lvl2pPr indent="0" lvl="1" marL="0" marR="0" rtl="0" algn="r">
              <a:spcBef>
                <a:spcPts val="0"/>
              </a:spcBef>
              <a:buNone/>
              <a:defRPr b="0" i="0" sz="1200" u="none" cap="none" strike="noStrike">
                <a:solidFill>
                  <a:srgbClr val="464949"/>
                </a:solidFill>
                <a:latin typeface="Exo"/>
                <a:ea typeface="Exo"/>
                <a:cs typeface="Exo"/>
                <a:sym typeface="Exo"/>
              </a:defRPr>
            </a:lvl2pPr>
            <a:lvl3pPr indent="0" lvl="2" marL="0" marR="0" rtl="0" algn="r">
              <a:spcBef>
                <a:spcPts val="0"/>
              </a:spcBef>
              <a:buNone/>
              <a:defRPr b="0" i="0" sz="1200" u="none" cap="none" strike="noStrike">
                <a:solidFill>
                  <a:srgbClr val="464949"/>
                </a:solidFill>
                <a:latin typeface="Exo"/>
                <a:ea typeface="Exo"/>
                <a:cs typeface="Exo"/>
                <a:sym typeface="Exo"/>
              </a:defRPr>
            </a:lvl3pPr>
            <a:lvl4pPr indent="0" lvl="3" marL="0" marR="0" rtl="0" algn="r">
              <a:spcBef>
                <a:spcPts val="0"/>
              </a:spcBef>
              <a:buNone/>
              <a:defRPr b="0" i="0" sz="1200" u="none" cap="none" strike="noStrike">
                <a:solidFill>
                  <a:srgbClr val="464949"/>
                </a:solidFill>
                <a:latin typeface="Exo"/>
                <a:ea typeface="Exo"/>
                <a:cs typeface="Exo"/>
                <a:sym typeface="Exo"/>
              </a:defRPr>
            </a:lvl4pPr>
            <a:lvl5pPr indent="0" lvl="4" marL="0" marR="0" rtl="0" algn="r">
              <a:spcBef>
                <a:spcPts val="0"/>
              </a:spcBef>
              <a:buNone/>
              <a:defRPr b="0" i="0" sz="1200" u="none" cap="none" strike="noStrike">
                <a:solidFill>
                  <a:srgbClr val="464949"/>
                </a:solidFill>
                <a:latin typeface="Exo"/>
                <a:ea typeface="Exo"/>
                <a:cs typeface="Exo"/>
                <a:sym typeface="Exo"/>
              </a:defRPr>
            </a:lvl5pPr>
            <a:lvl6pPr indent="0" lvl="5" marL="0" marR="0" rtl="0" algn="r">
              <a:spcBef>
                <a:spcPts val="0"/>
              </a:spcBef>
              <a:buNone/>
              <a:defRPr b="0" i="0" sz="1200" u="none" cap="none" strike="noStrike">
                <a:solidFill>
                  <a:srgbClr val="464949"/>
                </a:solidFill>
                <a:latin typeface="Exo"/>
                <a:ea typeface="Exo"/>
                <a:cs typeface="Exo"/>
                <a:sym typeface="Exo"/>
              </a:defRPr>
            </a:lvl6pPr>
            <a:lvl7pPr indent="0" lvl="6" marL="0" marR="0" rtl="0" algn="r">
              <a:spcBef>
                <a:spcPts val="0"/>
              </a:spcBef>
              <a:buNone/>
              <a:defRPr b="0" i="0" sz="1200" u="none" cap="none" strike="noStrike">
                <a:solidFill>
                  <a:srgbClr val="464949"/>
                </a:solidFill>
                <a:latin typeface="Exo"/>
                <a:ea typeface="Exo"/>
                <a:cs typeface="Exo"/>
                <a:sym typeface="Exo"/>
              </a:defRPr>
            </a:lvl7pPr>
            <a:lvl8pPr indent="0" lvl="7" marL="0" marR="0" rtl="0" algn="r">
              <a:spcBef>
                <a:spcPts val="0"/>
              </a:spcBef>
              <a:buNone/>
              <a:defRPr b="0" i="0" sz="1200" u="none" cap="none" strike="noStrike">
                <a:solidFill>
                  <a:srgbClr val="464949"/>
                </a:solidFill>
                <a:latin typeface="Exo"/>
                <a:ea typeface="Exo"/>
                <a:cs typeface="Exo"/>
                <a:sym typeface="Exo"/>
              </a:defRPr>
            </a:lvl8pPr>
            <a:lvl9pPr indent="0" lvl="8" marL="0" marR="0" rtl="0" algn="r">
              <a:spcBef>
                <a:spcPts val="0"/>
              </a:spcBef>
              <a:buNone/>
              <a:defRPr b="0" i="0" sz="1200" u="none" cap="none" strike="noStrike">
                <a:solidFill>
                  <a:srgbClr val="464949"/>
                </a:solidFill>
                <a:latin typeface="Exo"/>
                <a:ea typeface="Exo"/>
                <a:cs typeface="Exo"/>
                <a:sym typeface="Exo"/>
              </a:defRPr>
            </a:lvl9pPr>
          </a:lstStyle>
          <a:p>
            <a:pPr indent="0" lvl="0" marL="0" rtl="0" algn="r">
              <a:spcBef>
                <a:spcPts val="0"/>
              </a:spcBef>
              <a:spcAft>
                <a:spcPts val="0"/>
              </a:spcAft>
              <a:buNone/>
            </a:pPr>
            <a:r>
              <a:rPr lang="en-NZ"/>
              <a:t>Electric Umbrella  |  page: 3</a:t>
            </a:r>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6.png"/><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image" Target="../media/image13.jpg"/><Relationship Id="rId6" Type="http://schemas.openxmlformats.org/officeDocument/2006/relationships/hyperlink" Target="http://www.youtube.com/watch?v=4hRfLg7fC5o" TargetMode="External"/><Relationship Id="rId7"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jpg"/><Relationship Id="rId4" Type="http://schemas.openxmlformats.org/officeDocument/2006/relationships/image" Target="../media/image6.png"/><Relationship Id="rId5"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hyperlink" Target="http://www.youtube.com/watch?v=EoFOWriqfX8" TargetMode="External"/><Relationship Id="rId6"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hyperlink" Target="https://www.report-it.org.uk/your_police_force"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 Id="rId4" Type="http://schemas.openxmlformats.org/officeDocument/2006/relationships/image" Target="../media/image6.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jpg"/><Relationship Id="rId4" Type="http://schemas.openxmlformats.org/officeDocument/2006/relationships/image" Target="../media/image6.png"/><Relationship Id="rId5"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jpg"/><Relationship Id="rId4" Type="http://schemas.openxmlformats.org/officeDocument/2006/relationships/image" Target="../media/image6.png"/><Relationship Id="rId5"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14.png"/><Relationship Id="rId6"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hyperlink" Target="http://www.youtube.com/watch?v=eOdwdByCHyQ" TargetMode="External"/><Relationship Id="rId6"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6.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hyperlink" Target="http://www.youtube.com/watch?v=U9-lJ8RqHRw" TargetMode="External"/><Relationship Id="rId7"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6.png"/><Relationship Id="rId5"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jpg"/><Relationship Id="rId4" Type="http://schemas.openxmlformats.org/officeDocument/2006/relationships/image" Target="../media/image10.jpg"/><Relationship Id="rId5" Type="http://schemas.openxmlformats.org/officeDocument/2006/relationships/image" Target="../media/image9.jpg"/><Relationship Id="rId6" Type="http://schemas.openxmlformats.org/officeDocument/2006/relationships/image" Target="../media/image6.png"/><Relationship Id="rId7"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AFA"/>
        </a:solidFill>
      </p:bgPr>
    </p:bg>
    <p:spTree>
      <p:nvGrpSpPr>
        <p:cNvPr id="87" name="Shape 87"/>
        <p:cNvGrpSpPr/>
        <p:nvPr/>
      </p:nvGrpSpPr>
      <p:grpSpPr>
        <a:xfrm>
          <a:off x="0" y="0"/>
          <a:ext cx="0" cy="0"/>
          <a:chOff x="0" y="0"/>
          <a:chExt cx="0" cy="0"/>
        </a:xfrm>
      </p:grpSpPr>
      <p:sp>
        <p:nvSpPr>
          <p:cNvPr id="88" name="Google Shape;88;p13"/>
          <p:cNvSpPr/>
          <p:nvPr/>
        </p:nvSpPr>
        <p:spPr>
          <a:xfrm>
            <a:off x="0" y="0"/>
            <a:ext cx="12192000" cy="6858000"/>
          </a:xfrm>
          <a:prstGeom prst="rect">
            <a:avLst/>
          </a:prstGeom>
          <a:solidFill>
            <a:srgbClr val="FFDA2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9" name="Google Shape;89;p13"/>
          <p:cNvSpPr txBox="1"/>
          <p:nvPr/>
        </p:nvSpPr>
        <p:spPr>
          <a:xfrm>
            <a:off x="2836883" y="3839203"/>
            <a:ext cx="6518229" cy="1081007"/>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4400"/>
              <a:buFont typeface="Exo SemiBold"/>
              <a:buNone/>
            </a:pPr>
            <a:r>
              <a:rPr b="0" i="0" lang="en-NZ" sz="3200" u="none" cap="none" strike="noStrike">
                <a:solidFill>
                  <a:schemeClr val="dk1"/>
                </a:solidFill>
                <a:latin typeface="Exo SemiBold"/>
                <a:ea typeface="Exo SemiBold"/>
                <a:cs typeface="Exo SemiBold"/>
                <a:sym typeface="Exo SemiBold"/>
              </a:rPr>
              <a:t>Using music to create </a:t>
            </a:r>
            <a:br>
              <a:rPr b="0" i="0" lang="en-NZ" sz="3200" u="none" cap="none" strike="noStrike">
                <a:solidFill>
                  <a:schemeClr val="dk1"/>
                </a:solidFill>
                <a:latin typeface="Exo SemiBold"/>
                <a:ea typeface="Exo SemiBold"/>
                <a:cs typeface="Exo SemiBold"/>
                <a:sym typeface="Exo SemiBold"/>
              </a:rPr>
            </a:br>
            <a:r>
              <a:rPr b="0" i="0" lang="en-NZ" sz="3200" u="none" cap="none" strike="noStrike">
                <a:solidFill>
                  <a:schemeClr val="dk1"/>
                </a:solidFill>
                <a:latin typeface="Exo SemiBold"/>
                <a:ea typeface="Exo SemiBold"/>
                <a:cs typeface="Exo SemiBold"/>
                <a:sym typeface="Exo SemiBold"/>
              </a:rPr>
              <a:t>a more inclusive society</a:t>
            </a:r>
            <a:endParaRPr/>
          </a:p>
        </p:txBody>
      </p:sp>
      <p:pic>
        <p:nvPicPr>
          <p:cNvPr id="90" name="Google Shape;90;p13" title="EU_Horizontal-Stacked Logo_RGB-full-colour_large.png"/>
          <p:cNvPicPr preferRelativeResize="0"/>
          <p:nvPr/>
        </p:nvPicPr>
        <p:blipFill>
          <a:blip r:embed="rId3">
            <a:alphaModFix/>
          </a:blip>
          <a:stretch>
            <a:fillRect/>
          </a:stretch>
        </p:blipFill>
        <p:spPr>
          <a:xfrm>
            <a:off x="1934376" y="1372677"/>
            <a:ext cx="8367324" cy="256575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22"/>
          <p:cNvPicPr preferRelativeResize="0"/>
          <p:nvPr/>
        </p:nvPicPr>
        <p:blipFill rotWithShape="1">
          <a:blip r:embed="rId3">
            <a:alphaModFix/>
          </a:blip>
          <a:srcRect b="36213" l="5266" r="-3188" t="16945"/>
          <a:stretch/>
        </p:blipFill>
        <p:spPr>
          <a:xfrm>
            <a:off x="0" y="3042985"/>
            <a:ext cx="11959142" cy="3815015"/>
          </a:xfrm>
          <a:prstGeom prst="rect">
            <a:avLst/>
          </a:prstGeom>
          <a:noFill/>
          <a:ln>
            <a:noFill/>
          </a:ln>
        </p:spPr>
      </p:pic>
      <p:sp>
        <p:nvSpPr>
          <p:cNvPr id="193" name="Google Shape;193;p22"/>
          <p:cNvSpPr/>
          <p:nvPr/>
        </p:nvSpPr>
        <p:spPr>
          <a:xfrm>
            <a:off x="879090" y="5689568"/>
            <a:ext cx="8010078" cy="81616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94" name="Google Shape;194;p22"/>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195" name="Google Shape;195;p22"/>
          <p:cNvSpPr txBox="1"/>
          <p:nvPr/>
        </p:nvSpPr>
        <p:spPr>
          <a:xfrm>
            <a:off x="879089" y="1474228"/>
            <a:ext cx="7407661" cy="1426136"/>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Why it’s Important to Celebrate and Understand Difference</a:t>
            </a:r>
            <a:endParaRPr/>
          </a:p>
        </p:txBody>
      </p:sp>
      <p:sp>
        <p:nvSpPr>
          <p:cNvPr id="196" name="Google Shape;196;p22"/>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Four:</a:t>
            </a:r>
            <a:endParaRPr/>
          </a:p>
        </p:txBody>
      </p:sp>
      <p:pic>
        <p:nvPicPr>
          <p:cNvPr id="197" name="Google Shape;197;p22"/>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98" name="Google Shape;198;p22"/>
          <p:cNvSpPr txBox="1"/>
          <p:nvPr/>
        </p:nvSpPr>
        <p:spPr>
          <a:xfrm>
            <a:off x="1020774" y="5621548"/>
            <a:ext cx="7868393" cy="957262"/>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Exo"/>
              <a:buNone/>
            </a:pPr>
            <a:r>
              <a:rPr b="1" i="1" lang="en-NZ" sz="1800" u="none" cap="none" strike="noStrike">
                <a:solidFill>
                  <a:schemeClr val="dk1"/>
                </a:solidFill>
                <a:latin typeface="Exo"/>
                <a:ea typeface="Exo"/>
                <a:cs typeface="Exo"/>
                <a:sym typeface="Exo"/>
              </a:rPr>
              <a:t>Trigger warning </a:t>
            </a:r>
            <a:r>
              <a:rPr b="0" i="1" lang="en-NZ" sz="1800" u="none" cap="none" strike="noStrike">
                <a:solidFill>
                  <a:schemeClr val="dk1"/>
                </a:solidFill>
                <a:latin typeface="Exo"/>
                <a:ea typeface="Exo"/>
                <a:cs typeface="Exo"/>
                <a:sym typeface="Exo"/>
              </a:rPr>
              <a:t>- this video is a first hand account of Gavin's experience of getting beaten up.</a:t>
            </a:r>
            <a:endParaRPr b="0" i="1" sz="1800" u="none" cap="none" strike="noStrike">
              <a:solidFill>
                <a:schemeClr val="dk1"/>
              </a:solidFill>
              <a:latin typeface="Exo"/>
              <a:ea typeface="Exo"/>
              <a:cs typeface="Exo"/>
              <a:sym typeface="Exo"/>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23"/>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05" name="Google Shape;205;p23"/>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06" name="Google Shape;206;p23"/>
          <p:cNvSpPr txBox="1"/>
          <p:nvPr/>
        </p:nvSpPr>
        <p:spPr>
          <a:xfrm>
            <a:off x="879088" y="2394439"/>
            <a:ext cx="10029517" cy="34876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Every individual deserves to be treated with </a:t>
            </a:r>
            <a:r>
              <a:rPr b="1" i="0" lang="en-NZ" sz="2400" u="none" cap="none" strike="noStrike">
                <a:solidFill>
                  <a:schemeClr val="dk1"/>
                </a:solidFill>
                <a:latin typeface="Exo"/>
                <a:ea typeface="Exo"/>
                <a:cs typeface="Exo"/>
                <a:sym typeface="Exo"/>
              </a:rPr>
              <a:t>kindness and respect.</a:t>
            </a:r>
            <a:endParaRPr b="0" i="0" sz="2800" u="none" cap="none" strike="noStrike">
              <a:solidFill>
                <a:schemeClr val="dk1"/>
              </a:solidFill>
              <a:latin typeface="Exo Medium"/>
              <a:ea typeface="Exo Medium"/>
              <a:cs typeface="Exo Medium"/>
              <a:sym typeface="Exo Medium"/>
            </a:endParaRPr>
          </a:p>
        </p:txBody>
      </p:sp>
      <p:sp>
        <p:nvSpPr>
          <p:cNvPr id="207" name="Google Shape;207;p23"/>
          <p:cNvSpPr txBox="1"/>
          <p:nvPr/>
        </p:nvSpPr>
        <p:spPr>
          <a:xfrm>
            <a:off x="879090" y="3110813"/>
            <a:ext cx="9422198" cy="133646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Prejudice</a:t>
            </a:r>
            <a:r>
              <a:rPr b="0" i="0" lang="en-NZ" sz="2400" u="none" cap="none" strike="noStrike">
                <a:solidFill>
                  <a:schemeClr val="dk1"/>
                </a:solidFill>
                <a:latin typeface="Exo"/>
                <a:ea typeface="Exo"/>
                <a:cs typeface="Exo"/>
                <a:sym typeface="Exo"/>
              </a:rPr>
              <a:t> (making unfair assumptions and judgements about someone based on their race, culture, religion, gender identity, disability, sexual orientation) is </a:t>
            </a:r>
            <a:r>
              <a:rPr b="1" i="0" lang="en-NZ" sz="2400" u="none" cap="none" strike="noStrike">
                <a:solidFill>
                  <a:schemeClr val="dk1"/>
                </a:solidFill>
                <a:latin typeface="Exo"/>
                <a:ea typeface="Exo"/>
                <a:cs typeface="Exo"/>
                <a:sym typeface="Exo"/>
              </a:rPr>
              <a:t>born from fear and ignorance</a:t>
            </a:r>
            <a:r>
              <a:rPr b="0" i="0" lang="en-NZ" sz="2400" u="none" cap="none" strike="noStrike">
                <a:solidFill>
                  <a:schemeClr val="dk1"/>
                </a:solidFill>
                <a:latin typeface="Exo"/>
                <a:ea typeface="Exo"/>
                <a:cs typeface="Exo"/>
                <a:sym typeface="Exo"/>
              </a:rPr>
              <a:t> surrounding those that seem different to us. </a:t>
            </a:r>
            <a:endParaRPr/>
          </a:p>
        </p:txBody>
      </p:sp>
      <p:sp>
        <p:nvSpPr>
          <p:cNvPr id="208" name="Google Shape;208;p23"/>
          <p:cNvSpPr txBox="1"/>
          <p:nvPr/>
        </p:nvSpPr>
        <p:spPr>
          <a:xfrm>
            <a:off x="879088" y="4814889"/>
            <a:ext cx="8650675" cy="1755736"/>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Prejudicial attitudes lead to hatred. </a:t>
            </a:r>
            <a:r>
              <a:rPr b="0" i="0" lang="en-NZ" sz="2400" u="none" cap="none" strike="noStrike">
                <a:solidFill>
                  <a:schemeClr val="dk1"/>
                </a:solidFill>
                <a:latin typeface="Exo"/>
                <a:ea typeface="Exo"/>
                <a:cs typeface="Exo"/>
                <a:sym typeface="Exo"/>
              </a:rPr>
              <a:t>Hatred leads to the </a:t>
            </a:r>
            <a:r>
              <a:rPr b="1" i="0" lang="en-NZ" sz="2400" u="none" cap="none" strike="noStrike">
                <a:solidFill>
                  <a:schemeClr val="dk1"/>
                </a:solidFill>
                <a:latin typeface="Exo"/>
                <a:ea typeface="Exo"/>
                <a:cs typeface="Exo"/>
                <a:sym typeface="Exo"/>
              </a:rPr>
              <a:t>dehumanisation of those that are seen to be “different”</a:t>
            </a:r>
            <a:r>
              <a:rPr b="0" i="0" lang="en-NZ" sz="2400" u="none" cap="none" strike="noStrike">
                <a:solidFill>
                  <a:schemeClr val="dk1"/>
                </a:solidFill>
                <a:latin typeface="Exo"/>
                <a:ea typeface="Exo"/>
                <a:cs typeface="Exo"/>
                <a:sym typeface="Exo"/>
              </a:rPr>
              <a:t>. </a:t>
            </a:r>
            <a:br>
              <a:rPr b="0" i="0" lang="en-NZ" sz="2400" u="none" cap="none" strike="noStrike">
                <a:solidFill>
                  <a:schemeClr val="dk1"/>
                </a:solidFill>
                <a:latin typeface="Exo"/>
                <a:ea typeface="Exo"/>
                <a:cs typeface="Exo"/>
                <a:sym typeface="Exo"/>
              </a:rPr>
            </a:br>
            <a:r>
              <a:rPr b="0" i="0" lang="en-NZ" sz="2400" u="none" cap="none" strike="noStrike">
                <a:solidFill>
                  <a:schemeClr val="dk1"/>
                </a:solidFill>
                <a:latin typeface="Exo"/>
                <a:ea typeface="Exo"/>
                <a:cs typeface="Exo"/>
                <a:sym typeface="Exo"/>
              </a:rPr>
              <a:t>The dehumanisation of anyone can have terrible consequences, as people are not treated with </a:t>
            </a:r>
            <a:br>
              <a:rPr b="0" i="0" lang="en-NZ" sz="2400" u="none" cap="none" strike="noStrike">
                <a:solidFill>
                  <a:schemeClr val="dk1"/>
                </a:solidFill>
                <a:latin typeface="Exo"/>
                <a:ea typeface="Exo"/>
                <a:cs typeface="Exo"/>
                <a:sym typeface="Exo"/>
              </a:rPr>
            </a:br>
            <a:r>
              <a:rPr b="0" i="0" lang="en-NZ" sz="2400" u="none" cap="none" strike="noStrike">
                <a:solidFill>
                  <a:schemeClr val="dk1"/>
                </a:solidFill>
                <a:latin typeface="Exo"/>
                <a:ea typeface="Exo"/>
                <a:cs typeface="Exo"/>
                <a:sym typeface="Exo"/>
              </a:rPr>
              <a:t>the kindness and respect that they deserve. </a:t>
            </a:r>
            <a:endParaRPr b="0" i="0" sz="2800" u="none" cap="none" strike="noStrike">
              <a:solidFill>
                <a:schemeClr val="dk1"/>
              </a:solidFill>
              <a:latin typeface="Exo Medium"/>
              <a:ea typeface="Exo Medium"/>
              <a:cs typeface="Exo Medium"/>
              <a:sym typeface="Exo Medium"/>
            </a:endParaRPr>
          </a:p>
        </p:txBody>
      </p:sp>
      <p:sp>
        <p:nvSpPr>
          <p:cNvPr id="209" name="Google Shape;209;p23"/>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At Electric Umbrella, we believe:</a:t>
            </a:r>
            <a:endParaRPr/>
          </a:p>
        </p:txBody>
      </p:sp>
      <p:sp>
        <p:nvSpPr>
          <p:cNvPr id="210" name="Google Shape;210;p23"/>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Four: </a:t>
            </a:r>
            <a:r>
              <a:rPr b="1" i="0" lang="en-NZ" sz="2000" u="none" cap="none" strike="noStrike">
                <a:solidFill>
                  <a:schemeClr val="dk1"/>
                </a:solidFill>
                <a:latin typeface="Exo"/>
                <a:ea typeface="Exo"/>
                <a:cs typeface="Exo"/>
                <a:sym typeface="Exo"/>
              </a:rPr>
              <a:t>Why it’s Important to Celebrate and Understand Difference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500"/>
                                        <p:tgtEl>
                                          <p:spTgt spid="2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500"/>
                                        <p:tgtEl>
                                          <p:spTgt spid="2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4"/>
          <p:cNvSpPr txBox="1"/>
          <p:nvPr/>
        </p:nvSpPr>
        <p:spPr>
          <a:xfrm>
            <a:off x="772638" y="1488082"/>
            <a:ext cx="9266549" cy="1275713"/>
          </a:xfrm>
          <a:prstGeom prst="rect">
            <a:avLst/>
          </a:prstGeom>
          <a:noFill/>
          <a:ln>
            <a:noFill/>
          </a:ln>
        </p:spPr>
        <p:txBody>
          <a:bodyPr anchorCtr="0" anchor="ctr" bIns="45700" lIns="91425" spcFirstLastPara="1" rIns="91425" wrap="square" tIns="45700">
            <a:normAutofit/>
          </a:bodyPr>
          <a:lstStyle/>
          <a:p>
            <a:pPr indent="0" lvl="0" marL="76200" marR="0" rtl="0" algn="l">
              <a:lnSpc>
                <a:spcPct val="90000"/>
              </a:lnSpc>
              <a:spcBef>
                <a:spcPts val="0"/>
              </a:spcBef>
              <a:spcAft>
                <a:spcPts val="0"/>
              </a:spcAft>
              <a:buClr>
                <a:schemeClr val="dk1"/>
              </a:buClr>
              <a:buSzPts val="2400"/>
              <a:buFont typeface="Exo"/>
              <a:buNone/>
            </a:pPr>
            <a:r>
              <a:rPr b="0" i="0" lang="en-NZ" sz="2800" u="none" cap="none" strike="noStrike">
                <a:solidFill>
                  <a:schemeClr val="dk1"/>
                </a:solidFill>
                <a:latin typeface="Exo"/>
                <a:ea typeface="Exo"/>
                <a:cs typeface="Exo"/>
                <a:sym typeface="Exo"/>
              </a:rPr>
              <a:t>One of our learning disabled members, </a:t>
            </a:r>
            <a:r>
              <a:rPr b="1" i="0" lang="en-NZ" sz="2800" u="none" cap="none" strike="noStrike">
                <a:solidFill>
                  <a:schemeClr val="dk1"/>
                </a:solidFill>
                <a:latin typeface="Exo"/>
                <a:ea typeface="Exo"/>
                <a:cs typeface="Exo"/>
                <a:sym typeface="Exo"/>
              </a:rPr>
              <a:t>Gavin </a:t>
            </a:r>
            <a:r>
              <a:rPr b="0" i="0" lang="en-NZ" sz="2800" u="none" cap="none" strike="noStrike">
                <a:solidFill>
                  <a:schemeClr val="dk1"/>
                </a:solidFill>
                <a:latin typeface="Exo"/>
                <a:ea typeface="Exo"/>
                <a:cs typeface="Exo"/>
                <a:sym typeface="Exo"/>
              </a:rPr>
              <a:t>works at a supermarket. He was </a:t>
            </a:r>
            <a:r>
              <a:rPr b="1" i="0" lang="en-NZ" sz="2800" u="none" cap="none" strike="noStrike">
                <a:solidFill>
                  <a:schemeClr val="dk1"/>
                </a:solidFill>
                <a:latin typeface="Exo"/>
                <a:ea typeface="Exo"/>
                <a:cs typeface="Exo"/>
                <a:sym typeface="Exo"/>
              </a:rPr>
              <a:t>targeted and badly beaten up, because of his disability. </a:t>
            </a:r>
            <a:endParaRPr/>
          </a:p>
        </p:txBody>
      </p:sp>
      <p:pic>
        <p:nvPicPr>
          <p:cNvPr id="217" name="Google Shape;217;p24"/>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18" name="Google Shape;218;p24"/>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19" name="Google Shape;219;p24"/>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Four: </a:t>
            </a:r>
            <a:r>
              <a:rPr b="1" i="0" lang="en-NZ" sz="2000" u="none" cap="none" strike="noStrike">
                <a:solidFill>
                  <a:schemeClr val="dk1"/>
                </a:solidFill>
                <a:latin typeface="Exo"/>
                <a:ea typeface="Exo"/>
                <a:cs typeface="Exo"/>
                <a:sym typeface="Exo"/>
              </a:rPr>
              <a:t>Why it’s Important to Celebrate and Understand Difference</a:t>
            </a:r>
            <a:endParaRPr/>
          </a:p>
        </p:txBody>
      </p:sp>
      <p:sp>
        <p:nvSpPr>
          <p:cNvPr id="220" name="Google Shape;220;p24"/>
          <p:cNvSpPr txBox="1"/>
          <p:nvPr/>
        </p:nvSpPr>
        <p:spPr>
          <a:xfrm>
            <a:off x="7141053" y="5668076"/>
            <a:ext cx="2898134" cy="65284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Exo"/>
              <a:buNone/>
            </a:pPr>
            <a:r>
              <a:rPr b="0" i="0" lang="en-NZ" sz="1800" u="none" cap="none" strike="noStrike">
                <a:solidFill>
                  <a:schemeClr val="dk1"/>
                </a:solidFill>
                <a:latin typeface="Exo"/>
                <a:ea typeface="Exo"/>
                <a:cs typeface="Exo"/>
                <a:sym typeface="Exo"/>
              </a:rPr>
              <a:t>Gavin, pictured on the microphone in the centre.</a:t>
            </a:r>
            <a:endParaRPr/>
          </a:p>
        </p:txBody>
      </p:sp>
      <p:pic>
        <p:nvPicPr>
          <p:cNvPr id="221" name="Google Shape;221;p24" title="EUHH-0-19 (1).jpg"/>
          <p:cNvPicPr preferRelativeResize="0"/>
          <p:nvPr/>
        </p:nvPicPr>
        <p:blipFill rotWithShape="1">
          <a:blip r:embed="rId5">
            <a:alphaModFix/>
          </a:blip>
          <a:srcRect b="4530" l="16792" r="12493" t="3966"/>
          <a:stretch/>
        </p:blipFill>
        <p:spPr>
          <a:xfrm>
            <a:off x="7251192" y="2967779"/>
            <a:ext cx="2894446" cy="2496313"/>
          </a:xfrm>
          <a:prstGeom prst="rect">
            <a:avLst/>
          </a:prstGeom>
          <a:noFill/>
          <a:ln>
            <a:noFill/>
          </a:ln>
        </p:spPr>
      </p:pic>
      <p:pic>
        <p:nvPicPr>
          <p:cNvPr descr="At Electric Umbrella we use music to unite people and create a more inclusive society. &#10;&#10;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222" name="Google Shape;222;p24" title="Hate Crime Awareness interview: Electric Umbrella Ambassador, Gavin">
            <a:hlinkClick r:id="rId6"/>
          </p:cNvPr>
          <p:cNvPicPr preferRelativeResize="0"/>
          <p:nvPr/>
        </p:nvPicPr>
        <p:blipFill>
          <a:blip r:embed="rId7">
            <a:alphaModFix/>
          </a:blip>
          <a:stretch>
            <a:fillRect/>
          </a:stretch>
        </p:blipFill>
        <p:spPr>
          <a:xfrm>
            <a:off x="982675" y="2967775"/>
            <a:ext cx="5787714" cy="32556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pic>
        <p:nvPicPr>
          <p:cNvPr id="228" name="Google Shape;228;p25"/>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29" name="Google Shape;229;p25"/>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30" name="Google Shape;230;p25"/>
          <p:cNvSpPr txBox="1"/>
          <p:nvPr/>
        </p:nvSpPr>
        <p:spPr>
          <a:xfrm>
            <a:off x="879089" y="2249360"/>
            <a:ext cx="7502912"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Why do you think the teenagers targeted Gavin?</a:t>
            </a:r>
            <a:endParaRPr/>
          </a:p>
        </p:txBody>
      </p:sp>
      <p:sp>
        <p:nvSpPr>
          <p:cNvPr id="231" name="Google Shape;231;p25"/>
          <p:cNvSpPr txBox="1"/>
          <p:nvPr/>
        </p:nvSpPr>
        <p:spPr>
          <a:xfrm>
            <a:off x="879089" y="2785589"/>
            <a:ext cx="7922011"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Why do you think no-one intervened to help Gavin</a:t>
            </a:r>
            <a:r>
              <a:rPr b="0" i="0" lang="en-NZ" sz="2400" u="none" cap="none" strike="noStrike">
                <a:solidFill>
                  <a:schemeClr val="dk1"/>
                </a:solidFill>
                <a:latin typeface="Exo"/>
                <a:ea typeface="Exo"/>
                <a:cs typeface="Exo"/>
                <a:sym typeface="Exo"/>
              </a:rPr>
              <a:t>?</a:t>
            </a:r>
            <a:endParaRPr/>
          </a:p>
        </p:txBody>
      </p:sp>
      <p:sp>
        <p:nvSpPr>
          <p:cNvPr id="232" name="Google Shape;232;p25"/>
          <p:cNvSpPr txBox="1"/>
          <p:nvPr/>
        </p:nvSpPr>
        <p:spPr>
          <a:xfrm>
            <a:off x="879090" y="3321818"/>
            <a:ext cx="7236210" cy="815253"/>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What effects do you think the attack may have had on Gavin (not just physical)?</a:t>
            </a:r>
            <a:endParaRPr/>
          </a:p>
        </p:txBody>
      </p:sp>
      <p:sp>
        <p:nvSpPr>
          <p:cNvPr id="233" name="Google Shape;233;p25"/>
          <p:cNvSpPr txBox="1"/>
          <p:nvPr/>
        </p:nvSpPr>
        <p:spPr>
          <a:xfrm>
            <a:off x="920107" y="4249203"/>
            <a:ext cx="9432207" cy="767723"/>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Can you think of a time when you, or someone you know,</a:t>
            </a:r>
            <a:br>
              <a:rPr b="0" i="0" lang="en-NZ" sz="2400" u="none" cap="none" strike="noStrike">
                <a:solidFill>
                  <a:schemeClr val="dk1"/>
                </a:solidFill>
                <a:latin typeface="Exo Medium"/>
                <a:ea typeface="Exo Medium"/>
                <a:cs typeface="Exo Medium"/>
                <a:sym typeface="Exo Medium"/>
              </a:rPr>
            </a:br>
            <a:r>
              <a:rPr b="0" i="0" lang="en-NZ" sz="2400" u="none" cap="none" strike="noStrike">
                <a:solidFill>
                  <a:schemeClr val="dk1"/>
                </a:solidFill>
                <a:latin typeface="Exo Medium"/>
                <a:ea typeface="Exo Medium"/>
                <a:cs typeface="Exo Medium"/>
                <a:sym typeface="Exo Medium"/>
              </a:rPr>
              <a:t>has been the victim of discriminatory language or behaviour?</a:t>
            </a:r>
            <a:endParaRPr/>
          </a:p>
        </p:txBody>
      </p:sp>
      <p:sp>
        <p:nvSpPr>
          <p:cNvPr id="234" name="Google Shape;234;p25"/>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235" name="Google Shape;235;p25"/>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Four: </a:t>
            </a:r>
            <a:r>
              <a:rPr b="1" i="0" lang="en-NZ" sz="2000" u="none" cap="none" strike="noStrike">
                <a:solidFill>
                  <a:schemeClr val="dk1"/>
                </a:solidFill>
                <a:latin typeface="Exo"/>
                <a:ea typeface="Exo"/>
                <a:cs typeface="Exo"/>
                <a:sym typeface="Exo"/>
              </a:rPr>
              <a:t>Why it’s Important to Celebrate and Understand Difference</a:t>
            </a:r>
            <a:endParaRPr/>
          </a:p>
        </p:txBody>
      </p:sp>
      <p:sp>
        <p:nvSpPr>
          <p:cNvPr id="236" name="Google Shape;236;p25"/>
          <p:cNvSpPr txBox="1"/>
          <p:nvPr/>
        </p:nvSpPr>
        <p:spPr>
          <a:xfrm>
            <a:off x="920108" y="5129058"/>
            <a:ext cx="7461894" cy="767723"/>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What should you do if you witness discriminatory language or behaviour?</a:t>
            </a:r>
            <a:endParaRPr/>
          </a:p>
        </p:txBody>
      </p:sp>
      <p:sp>
        <p:nvSpPr>
          <p:cNvPr id="237" name="Google Shape;237;p25"/>
          <p:cNvSpPr txBox="1"/>
          <p:nvPr/>
        </p:nvSpPr>
        <p:spPr>
          <a:xfrm>
            <a:off x="920107" y="6008915"/>
            <a:ext cx="8762736" cy="39407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How do you think this situation could have been avoided?</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500"/>
                                        <p:tgtEl>
                                          <p:spTgt spid="2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500"/>
                                        <p:tgtEl>
                                          <p:spTgt spid="2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500"/>
                                        <p:tgtEl>
                                          <p:spTgt spid="2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6"/>
          <p:cNvPicPr preferRelativeResize="0"/>
          <p:nvPr/>
        </p:nvPicPr>
        <p:blipFill rotWithShape="1">
          <a:blip r:embed="rId3">
            <a:alphaModFix/>
          </a:blip>
          <a:srcRect b="39704" l="698" r="0" t="27719"/>
          <a:stretch/>
        </p:blipFill>
        <p:spPr>
          <a:xfrm>
            <a:off x="0" y="4457700"/>
            <a:ext cx="10993497" cy="2400300"/>
          </a:xfrm>
          <a:prstGeom prst="rect">
            <a:avLst/>
          </a:prstGeom>
          <a:noFill/>
          <a:ln>
            <a:noFill/>
          </a:ln>
        </p:spPr>
      </p:pic>
      <p:pic>
        <p:nvPicPr>
          <p:cNvPr id="244" name="Google Shape;244;p26"/>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245" name="Google Shape;245;p26"/>
          <p:cNvSpPr txBox="1"/>
          <p:nvPr/>
        </p:nvSpPr>
        <p:spPr>
          <a:xfrm>
            <a:off x="879089" y="1474228"/>
            <a:ext cx="7922011" cy="957262"/>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“It’s Not A Crime to be Different”</a:t>
            </a:r>
            <a:endParaRPr b="0" i="0" sz="4400" u="none" cap="none" strike="noStrike">
              <a:solidFill>
                <a:schemeClr val="dk1"/>
              </a:solidFill>
              <a:latin typeface="Anton"/>
              <a:ea typeface="Anton"/>
              <a:cs typeface="Anton"/>
              <a:sym typeface="Anton"/>
            </a:endParaRPr>
          </a:p>
        </p:txBody>
      </p:sp>
      <p:sp>
        <p:nvSpPr>
          <p:cNvPr id="246" name="Google Shape;246;p26"/>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Five:</a:t>
            </a:r>
            <a:endParaRPr/>
          </a:p>
        </p:txBody>
      </p:sp>
      <p:pic>
        <p:nvPicPr>
          <p:cNvPr id="247" name="Google Shape;247;p26"/>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248" name="Google Shape;248;p26"/>
          <p:cNvSpPr txBox="1"/>
          <p:nvPr/>
        </p:nvSpPr>
        <p:spPr>
          <a:xfrm>
            <a:off x="879089" y="2217896"/>
            <a:ext cx="9158046" cy="220861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000"/>
              <a:buFont typeface="Exo"/>
              <a:buNone/>
            </a:pPr>
            <a:r>
              <a:rPr b="0" i="0" lang="en-NZ" sz="2000" u="none" cap="none" strike="noStrike">
                <a:solidFill>
                  <a:schemeClr val="dk1"/>
                </a:solidFill>
                <a:latin typeface="Exo"/>
                <a:ea typeface="Exo"/>
                <a:cs typeface="Exo"/>
                <a:sym typeface="Exo"/>
              </a:rPr>
              <a:t>Following Gavin’s experience as the victim of a Hate Crime, </a:t>
            </a:r>
            <a:br>
              <a:rPr b="0" i="0" lang="en-NZ" sz="2000" u="none" cap="none" strike="noStrike">
                <a:solidFill>
                  <a:schemeClr val="dk1"/>
                </a:solidFill>
                <a:latin typeface="Exo"/>
                <a:ea typeface="Exo"/>
                <a:cs typeface="Exo"/>
                <a:sym typeface="Exo"/>
              </a:rPr>
            </a:br>
            <a:r>
              <a:rPr b="0" i="0" lang="en-NZ" sz="2000" u="none" cap="none" strike="noStrike">
                <a:solidFill>
                  <a:schemeClr val="dk1"/>
                </a:solidFill>
                <a:latin typeface="Exo"/>
                <a:ea typeface="Exo"/>
                <a:cs typeface="Exo"/>
                <a:sym typeface="Exo"/>
              </a:rPr>
              <a:t>we wrote a song with </a:t>
            </a:r>
            <a:r>
              <a:rPr b="1" i="0" lang="en-NZ" sz="2000" u="none" cap="none" strike="noStrike">
                <a:solidFill>
                  <a:schemeClr val="dk1"/>
                </a:solidFill>
                <a:latin typeface="Exo"/>
                <a:ea typeface="Exo"/>
                <a:cs typeface="Exo"/>
                <a:sym typeface="Exo"/>
              </a:rPr>
              <a:t>Hertfordshire Constabulary</a:t>
            </a:r>
            <a:r>
              <a:rPr b="0" i="0" lang="en-NZ" sz="2000" u="none" cap="none" strike="noStrike">
                <a:solidFill>
                  <a:schemeClr val="dk1"/>
                </a:solidFill>
                <a:latin typeface="Exo"/>
                <a:ea typeface="Exo"/>
                <a:cs typeface="Exo"/>
                <a:sym typeface="Exo"/>
              </a:rPr>
              <a:t>. </a:t>
            </a:r>
            <a:endParaRPr/>
          </a:p>
          <a:p>
            <a:pPr indent="0" lvl="0" marL="0" marR="0" rtl="0" algn="l">
              <a:lnSpc>
                <a:spcPct val="100000"/>
              </a:lnSpc>
              <a:spcBef>
                <a:spcPts val="0"/>
              </a:spcBef>
              <a:spcAft>
                <a:spcPts val="0"/>
              </a:spcAft>
              <a:buClr>
                <a:schemeClr val="dk1"/>
              </a:buClr>
              <a:buSzPts val="2000"/>
              <a:buFont typeface="Anton"/>
              <a:buNone/>
            </a:pPr>
            <a:r>
              <a:t/>
            </a:r>
            <a:endParaRPr b="0" i="0" sz="2000" u="none" cap="none" strike="noStrike">
              <a:solidFill>
                <a:schemeClr val="dk1"/>
              </a:solidFill>
              <a:latin typeface="Exo"/>
              <a:ea typeface="Exo"/>
              <a:cs typeface="Exo"/>
              <a:sym typeface="Exo"/>
            </a:endParaRPr>
          </a:p>
          <a:p>
            <a:pPr indent="0" lvl="0" marL="0" marR="0" rtl="0" algn="l">
              <a:lnSpc>
                <a:spcPct val="100000"/>
              </a:lnSpc>
              <a:spcBef>
                <a:spcPts val="0"/>
              </a:spcBef>
              <a:spcAft>
                <a:spcPts val="0"/>
              </a:spcAft>
              <a:buClr>
                <a:schemeClr val="dk1"/>
              </a:buClr>
              <a:buSzPts val="2400"/>
              <a:buFont typeface="Exo"/>
              <a:buNone/>
            </a:pPr>
            <a:r>
              <a:rPr b="0" i="0" lang="en-NZ" sz="2000" u="none" cap="none" strike="noStrike">
                <a:solidFill>
                  <a:schemeClr val="dk1"/>
                </a:solidFill>
                <a:latin typeface="Exo"/>
                <a:ea typeface="Exo"/>
                <a:cs typeface="Exo"/>
                <a:sym typeface="Exo"/>
              </a:rPr>
              <a:t>It formed part of the </a:t>
            </a:r>
            <a:r>
              <a:rPr b="1" i="0" lang="en-NZ" sz="2000" u="none" cap="none" strike="noStrike">
                <a:solidFill>
                  <a:schemeClr val="dk1"/>
                </a:solidFill>
                <a:latin typeface="Exo"/>
                <a:ea typeface="Exo"/>
                <a:cs typeface="Exo"/>
                <a:sym typeface="Exo"/>
              </a:rPr>
              <a:t>National Hate Crime Awareness Week Campaign 2025; </a:t>
            </a:r>
            <a:r>
              <a:rPr b="0" i="0" lang="en-NZ" sz="2000" u="none" cap="none" strike="noStrike">
                <a:solidFill>
                  <a:schemeClr val="dk1"/>
                </a:solidFill>
                <a:latin typeface="Exo"/>
                <a:ea typeface="Exo"/>
                <a:cs typeface="Exo"/>
                <a:sym typeface="Exo"/>
              </a:rPr>
              <a:t>empowering people to take a stand against all forms of prejudice </a:t>
            </a:r>
            <a:br>
              <a:rPr b="0" i="0" lang="en-NZ" sz="2000" u="none" cap="none" strike="noStrike">
                <a:solidFill>
                  <a:schemeClr val="dk1"/>
                </a:solidFill>
                <a:latin typeface="Exo"/>
                <a:ea typeface="Exo"/>
                <a:cs typeface="Exo"/>
                <a:sym typeface="Exo"/>
              </a:rPr>
            </a:br>
            <a:r>
              <a:rPr b="0" i="0" lang="en-NZ" sz="2000" u="none" cap="none" strike="noStrike">
                <a:solidFill>
                  <a:schemeClr val="dk1"/>
                </a:solidFill>
                <a:latin typeface="Exo"/>
                <a:ea typeface="Exo"/>
                <a:cs typeface="Exo"/>
                <a:sym typeface="Exo"/>
              </a:rPr>
              <a:t>and hate in their communities. </a:t>
            </a:r>
            <a:endParaRPr b="0" i="0" sz="2400" u="none" cap="none" strike="noStrike">
              <a:solidFill>
                <a:schemeClr val="dk1"/>
              </a:solidFill>
              <a:latin typeface="Exo"/>
              <a:ea typeface="Exo"/>
              <a:cs typeface="Exo"/>
              <a:sym typeface="Exo"/>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7"/>
          <p:cNvSpPr txBox="1"/>
          <p:nvPr/>
        </p:nvSpPr>
        <p:spPr>
          <a:xfrm>
            <a:off x="772638" y="1488083"/>
            <a:ext cx="9861959" cy="1015508"/>
          </a:xfrm>
          <a:prstGeom prst="rect">
            <a:avLst/>
          </a:prstGeom>
          <a:noFill/>
          <a:ln>
            <a:noFill/>
          </a:ln>
        </p:spPr>
        <p:txBody>
          <a:bodyPr anchorCtr="0" anchor="ctr" bIns="45700" lIns="91425" spcFirstLastPara="1" rIns="91425" wrap="square" tIns="45700">
            <a:normAutofit/>
          </a:bodyPr>
          <a:lstStyle/>
          <a:p>
            <a:pPr indent="0" lvl="0" marL="76200" marR="0" rtl="0" algn="l">
              <a:lnSpc>
                <a:spcPct val="100000"/>
              </a:lnSpc>
              <a:spcBef>
                <a:spcPts val="0"/>
              </a:spcBef>
              <a:spcAft>
                <a:spcPts val="0"/>
              </a:spcAft>
              <a:buClr>
                <a:schemeClr val="dk1"/>
              </a:buClr>
              <a:buSzPts val="2400"/>
              <a:buFont typeface="Exo"/>
              <a:buNone/>
            </a:pPr>
            <a:r>
              <a:rPr b="0" i="0" lang="en-NZ" sz="2800" u="none" cap="none" strike="noStrike">
                <a:solidFill>
                  <a:schemeClr val="dk1"/>
                </a:solidFill>
                <a:latin typeface="Exo"/>
                <a:ea typeface="Exo"/>
                <a:cs typeface="Exo"/>
                <a:sym typeface="Exo"/>
              </a:rPr>
              <a:t>Watch the official video: featuring </a:t>
            </a:r>
            <a:r>
              <a:rPr b="1" i="0" lang="en-NZ" sz="2800" u="none" cap="none" strike="noStrike">
                <a:solidFill>
                  <a:schemeClr val="dk1"/>
                </a:solidFill>
                <a:latin typeface="Exo"/>
                <a:ea typeface="Exo"/>
                <a:cs typeface="Exo"/>
                <a:sym typeface="Exo"/>
              </a:rPr>
              <a:t>Hate Crime Officers</a:t>
            </a:r>
            <a:r>
              <a:rPr b="0" i="0" lang="en-NZ" sz="2800" u="none" cap="none" strike="noStrike">
                <a:solidFill>
                  <a:schemeClr val="dk1"/>
                </a:solidFill>
                <a:latin typeface="Exo"/>
                <a:ea typeface="Exo"/>
                <a:cs typeface="Exo"/>
                <a:sym typeface="Exo"/>
              </a:rPr>
              <a:t> alongside members of the </a:t>
            </a:r>
            <a:r>
              <a:rPr b="1" i="0" lang="en-NZ" sz="2800" u="none" cap="none" strike="noStrike">
                <a:solidFill>
                  <a:schemeClr val="dk1"/>
                </a:solidFill>
                <a:latin typeface="Exo"/>
                <a:ea typeface="Exo"/>
                <a:cs typeface="Exo"/>
                <a:sym typeface="Exo"/>
              </a:rPr>
              <a:t>Electric Umbrella community.</a:t>
            </a:r>
            <a:endParaRPr/>
          </a:p>
        </p:txBody>
      </p:sp>
      <p:pic>
        <p:nvPicPr>
          <p:cNvPr id="255" name="Google Shape;255;p27"/>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56" name="Google Shape;256;p27"/>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57" name="Google Shape;257;p27"/>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Five: </a:t>
            </a:r>
            <a:r>
              <a:rPr b="1" i="0" lang="en-NZ" sz="2000" u="none" cap="none" strike="noStrike">
                <a:solidFill>
                  <a:schemeClr val="dk1"/>
                </a:solidFill>
                <a:latin typeface="Exo"/>
                <a:ea typeface="Exo"/>
                <a:cs typeface="Exo"/>
                <a:sym typeface="Exo"/>
              </a:rPr>
              <a:t>“It’s Not A Crime to be Different”</a:t>
            </a:r>
            <a:endParaRPr b="1" i="0" sz="2000" u="none" cap="none" strike="noStrike">
              <a:solidFill>
                <a:schemeClr val="dk1"/>
              </a:solidFill>
              <a:latin typeface="Exo"/>
              <a:ea typeface="Exo"/>
              <a:cs typeface="Exo"/>
              <a:sym typeface="Exo"/>
            </a:endParaRPr>
          </a:p>
        </p:txBody>
      </p:sp>
      <p:pic>
        <p:nvPicPr>
          <p:cNvPr descr="When two Hate Crime Officers visited an Electric Umbrella session, something extraordinary happened. Instead of just talking about Hate Crime, we wrote a song about it.&#10;&#10;The result? A powerful anthem that shines a light on the impact of Hate Crime and calls for understanding, inclusion, and unity. Created in collaboration with Hertfordshire Police, it’s the heart of our national campaign for Hate Crime Awareness Week (Oct 11–18).&#10;&#10;For educators: Our free Hate Crime resources give schools the tools to spark powerful conversations, helping young people understand, talk about, and take a stand against hate. Learn more at: www.electricumbrella.org.uk/not-a-crime-to-be-different/&#10;&#10;Stream and download at www.electricumbrella.ffm.to/itsnotacrimetobedifferent&#10;&#10;Learn more at electricumbrella.org.uk/not-a-crime-to-be-different&#10;&#10;Video by Sam Clifford" id="258" name="Google Shape;258;p27" title="Electric Umbrella x Hertfordshire Constabulary - It’s Not A Crime To Be Different (Official Video)">
            <a:hlinkClick r:id="rId5"/>
          </p:cNvPr>
          <p:cNvPicPr preferRelativeResize="0"/>
          <p:nvPr/>
        </p:nvPicPr>
        <p:blipFill>
          <a:blip r:embed="rId6">
            <a:alphaModFix/>
          </a:blip>
          <a:stretch>
            <a:fillRect/>
          </a:stretch>
        </p:blipFill>
        <p:spPr>
          <a:xfrm>
            <a:off x="982675" y="2701450"/>
            <a:ext cx="6261225" cy="35219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28"/>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65" name="Google Shape;265;p28"/>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66" name="Google Shape;266;p28"/>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267" name="Google Shape;267;p28"/>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Five: </a:t>
            </a:r>
            <a:r>
              <a:rPr b="1" i="0" lang="en-NZ" sz="2000" u="none" cap="none" strike="noStrike">
                <a:solidFill>
                  <a:schemeClr val="dk1"/>
                </a:solidFill>
                <a:latin typeface="Exo"/>
                <a:ea typeface="Exo"/>
                <a:cs typeface="Exo"/>
                <a:sym typeface="Exo"/>
              </a:rPr>
              <a:t>“It’s Not A Crime to be Different”</a:t>
            </a:r>
            <a:endParaRPr b="1" i="0" sz="2000" u="none" cap="none" strike="noStrike">
              <a:solidFill>
                <a:schemeClr val="dk1"/>
              </a:solidFill>
              <a:latin typeface="Exo"/>
              <a:ea typeface="Exo"/>
              <a:cs typeface="Exo"/>
              <a:sym typeface="Exo"/>
            </a:endParaRPr>
          </a:p>
        </p:txBody>
      </p:sp>
      <p:sp>
        <p:nvSpPr>
          <p:cNvPr id="268" name="Google Shape;268;p28"/>
          <p:cNvSpPr txBox="1"/>
          <p:nvPr/>
        </p:nvSpPr>
        <p:spPr>
          <a:xfrm>
            <a:off x="879089" y="2467486"/>
            <a:ext cx="7502912"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What is a “Hate Crime”?</a:t>
            </a:r>
            <a:endParaRPr/>
          </a:p>
        </p:txBody>
      </p:sp>
      <p:sp>
        <p:nvSpPr>
          <p:cNvPr id="269" name="Google Shape;269;p28"/>
          <p:cNvSpPr txBox="1"/>
          <p:nvPr/>
        </p:nvSpPr>
        <p:spPr>
          <a:xfrm>
            <a:off x="879089" y="3003716"/>
            <a:ext cx="9266549" cy="2137140"/>
          </a:xfrm>
          <a:prstGeom prst="rect">
            <a:avLst/>
          </a:prstGeom>
          <a:noFill/>
          <a:ln>
            <a:noFill/>
          </a:ln>
        </p:spPr>
        <p:txBody>
          <a:bodyPr anchorCtr="0" anchor="t" bIns="45700" lIns="91425" spcFirstLastPara="1" rIns="91425" wrap="square" tIns="45700">
            <a:noAutofit/>
          </a:bodyPr>
          <a:lstStyle/>
          <a:p>
            <a:pPr indent="0" lvl="0" marL="101600" marR="0" rtl="0" algn="l">
              <a:lnSpc>
                <a:spcPct val="10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“Any crime can be prosecuted as a Hate Crime if the offender has either: </a:t>
            </a:r>
            <a:r>
              <a:rPr b="1" i="0" lang="en-NZ" sz="2000" u="none" cap="none" strike="noStrike">
                <a:solidFill>
                  <a:schemeClr val="dk1"/>
                </a:solidFill>
                <a:latin typeface="Exo"/>
                <a:ea typeface="Exo"/>
                <a:cs typeface="Exo"/>
                <a:sym typeface="Exo"/>
              </a:rPr>
              <a:t>demonstrated hostility based on race, religion, disability, sexual orientation or transgender identity. Or been motivated by hostility based on race, religion, disability, sexual orientation or transgender identity.</a:t>
            </a:r>
            <a:r>
              <a:rPr b="0" i="0" lang="en-NZ" sz="2000" u="none" cap="none" strike="noStrike">
                <a:solidFill>
                  <a:schemeClr val="dk1"/>
                </a:solidFill>
                <a:latin typeface="Exo Medium"/>
                <a:ea typeface="Exo Medium"/>
                <a:cs typeface="Exo Medium"/>
                <a:sym typeface="Exo Medium"/>
              </a:rPr>
              <a:t> </a:t>
            </a:r>
            <a:br>
              <a:rPr b="0" i="0" lang="en-NZ" sz="2000" u="none" cap="none" strike="noStrike">
                <a:solidFill>
                  <a:schemeClr val="dk1"/>
                </a:solidFill>
                <a:latin typeface="Exo Medium"/>
                <a:ea typeface="Exo Medium"/>
                <a:cs typeface="Exo Medium"/>
                <a:sym typeface="Exo Medium"/>
              </a:rPr>
            </a:br>
            <a:r>
              <a:rPr b="0" i="0" lang="en-NZ" sz="2000" u="none" cap="none" strike="noStrike">
                <a:solidFill>
                  <a:schemeClr val="dk1"/>
                </a:solidFill>
                <a:latin typeface="Exo Medium"/>
                <a:ea typeface="Exo Medium"/>
                <a:cs typeface="Exo Medium"/>
                <a:sym typeface="Exo Medium"/>
              </a:rPr>
              <a:t>Someone can be a victim of more than one type of hate crime.”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500"/>
                                        <p:tgtEl>
                                          <p:spTgt spid="2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500"/>
                                        <p:tgtEl>
                                          <p:spTgt spid="2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29"/>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76" name="Google Shape;276;p29"/>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77" name="Google Shape;277;p29"/>
          <p:cNvSpPr txBox="1"/>
          <p:nvPr/>
        </p:nvSpPr>
        <p:spPr>
          <a:xfrm>
            <a:off x="879089" y="2467486"/>
            <a:ext cx="7502912"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If something isn’t a crime, is it really that bad? </a:t>
            </a:r>
            <a:endParaRPr/>
          </a:p>
        </p:txBody>
      </p:sp>
      <p:sp>
        <p:nvSpPr>
          <p:cNvPr id="278" name="Google Shape;278;p29"/>
          <p:cNvSpPr txBox="1"/>
          <p:nvPr/>
        </p:nvSpPr>
        <p:spPr>
          <a:xfrm>
            <a:off x="879089" y="3003716"/>
            <a:ext cx="8064495" cy="2137140"/>
          </a:xfrm>
          <a:prstGeom prst="rect">
            <a:avLst/>
          </a:prstGeom>
          <a:noFill/>
          <a:ln>
            <a:noFill/>
          </a:ln>
        </p:spPr>
        <p:txBody>
          <a:bodyPr anchorCtr="0" anchor="t" bIns="45700" lIns="91425" spcFirstLastPara="1" rIns="91425" wrap="square" tIns="45700">
            <a:noAutofit/>
          </a:bodyPr>
          <a:lstStyle/>
          <a:p>
            <a:pPr indent="0" lvl="0" marL="101600" marR="0" rtl="0" algn="l">
              <a:lnSpc>
                <a:spcPct val="10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A Hate Incident doesn’t have to include a criminal act. It is an act of abuse (name calling, bullying) </a:t>
            </a:r>
            <a:r>
              <a:rPr b="1" i="0" lang="en-NZ" sz="2000" u="none" cap="none" strike="noStrike">
                <a:solidFill>
                  <a:schemeClr val="dk1"/>
                </a:solidFill>
                <a:latin typeface="Exo"/>
                <a:ea typeface="Exo"/>
                <a:cs typeface="Exo"/>
                <a:sym typeface="Exo"/>
              </a:rPr>
              <a:t>based on prejudice.</a:t>
            </a:r>
            <a:r>
              <a:rPr b="0" i="0" lang="en-NZ" sz="2000" u="none" cap="none" strike="noStrike">
                <a:solidFill>
                  <a:schemeClr val="dk1"/>
                </a:solidFill>
                <a:latin typeface="Exo Medium"/>
                <a:ea typeface="Exo Medium"/>
                <a:cs typeface="Exo Medium"/>
                <a:sym typeface="Exo Medium"/>
              </a:rPr>
              <a:t> People can (and should) report Hate Incidents to the police as they can show a pattern of behaviour/ victimisation, and people that commit Hate Incidents may go on to commit Hate Crimes. </a:t>
            </a:r>
            <a:endParaRPr/>
          </a:p>
        </p:txBody>
      </p:sp>
      <p:sp>
        <p:nvSpPr>
          <p:cNvPr id="279" name="Google Shape;279;p29"/>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280" name="Google Shape;280;p29"/>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Five: </a:t>
            </a:r>
            <a:r>
              <a:rPr b="1" i="0" lang="en-NZ" sz="2000" u="none" cap="none" strike="noStrike">
                <a:solidFill>
                  <a:schemeClr val="dk1"/>
                </a:solidFill>
                <a:latin typeface="Exo"/>
                <a:ea typeface="Exo"/>
                <a:cs typeface="Exo"/>
                <a:sym typeface="Exo"/>
              </a:rPr>
              <a:t>“It’s Not A Crime to be Different”</a:t>
            </a:r>
            <a:endParaRPr b="1" i="0" sz="2000" u="none" cap="none" strike="noStrike">
              <a:solidFill>
                <a:schemeClr val="dk1"/>
              </a:solidFill>
              <a:latin typeface="Exo"/>
              <a:ea typeface="Exo"/>
              <a:cs typeface="Exo"/>
              <a:sym typeface="Exo"/>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7"/>
                                        </p:tgtEl>
                                        <p:attrNameLst>
                                          <p:attrName>style.visibility</p:attrName>
                                        </p:attrNameLst>
                                      </p:cBhvr>
                                      <p:to>
                                        <p:strVal val="visible"/>
                                      </p:to>
                                    </p:set>
                                    <p:animEffect filter="fade" transition="in">
                                      <p:cBhvr>
                                        <p:cTn dur="500"/>
                                        <p:tgtEl>
                                          <p:spTgt spid="2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500"/>
                                        <p:tgtEl>
                                          <p:spTgt spid="2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id="286" name="Google Shape;286;p30"/>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287" name="Google Shape;287;p30"/>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288" name="Google Shape;288;p30"/>
          <p:cNvSpPr txBox="1"/>
          <p:nvPr/>
        </p:nvSpPr>
        <p:spPr>
          <a:xfrm>
            <a:off x="879088" y="2467486"/>
            <a:ext cx="8427749"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How should you report a Hate Crime or Hate Incident? </a:t>
            </a:r>
            <a:endParaRPr/>
          </a:p>
        </p:txBody>
      </p:sp>
      <p:sp>
        <p:nvSpPr>
          <p:cNvPr id="289" name="Google Shape;289;p30"/>
          <p:cNvSpPr txBox="1"/>
          <p:nvPr/>
        </p:nvSpPr>
        <p:spPr>
          <a:xfrm>
            <a:off x="879089" y="3003716"/>
            <a:ext cx="8427748" cy="2137140"/>
          </a:xfrm>
          <a:prstGeom prst="rect">
            <a:avLst/>
          </a:prstGeom>
          <a:noFill/>
          <a:ln>
            <a:noFill/>
          </a:ln>
        </p:spPr>
        <p:txBody>
          <a:bodyPr anchorCtr="0" anchor="t" bIns="45700" lIns="91425" spcFirstLastPara="1" rIns="91425" wrap="square" tIns="45700">
            <a:noAutofit/>
          </a:bodyPr>
          <a:lstStyle/>
          <a:p>
            <a:pPr indent="0" lvl="0" marL="101600" marR="0" rtl="0" algn="l">
              <a:lnSpc>
                <a:spcPct val="10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Emergencies should be reported through 999, </a:t>
            </a:r>
            <a:br>
              <a:rPr b="0" i="0" lang="en-NZ" sz="2000" u="none" cap="none" strike="noStrike">
                <a:solidFill>
                  <a:schemeClr val="dk1"/>
                </a:solidFill>
                <a:latin typeface="Exo Medium"/>
                <a:ea typeface="Exo Medium"/>
                <a:cs typeface="Exo Medium"/>
                <a:sym typeface="Exo Medium"/>
              </a:rPr>
            </a:br>
            <a:r>
              <a:rPr b="0" i="0" lang="en-NZ" sz="2000" u="none" cap="none" strike="noStrike">
                <a:solidFill>
                  <a:schemeClr val="dk1"/>
                </a:solidFill>
                <a:latin typeface="Exo Medium"/>
                <a:ea typeface="Exo Medium"/>
                <a:cs typeface="Exo Medium"/>
                <a:sym typeface="Exo Medium"/>
              </a:rPr>
              <a:t>non-emergencies through 101 or report online through </a:t>
            </a:r>
            <a:br>
              <a:rPr b="0" i="0" lang="en-NZ" sz="2000" u="none" cap="none" strike="noStrike">
                <a:solidFill>
                  <a:schemeClr val="dk1"/>
                </a:solidFill>
                <a:latin typeface="Exo Medium"/>
                <a:ea typeface="Exo Medium"/>
                <a:cs typeface="Exo Medium"/>
                <a:sym typeface="Exo Medium"/>
              </a:rPr>
            </a:br>
            <a:r>
              <a:rPr b="0" i="0" lang="en-NZ" sz="2000" u="none" cap="none" strike="noStrike">
                <a:solidFill>
                  <a:schemeClr val="dk1"/>
                </a:solidFill>
                <a:latin typeface="Exo Medium"/>
                <a:ea typeface="Exo Medium"/>
                <a:cs typeface="Exo Medium"/>
                <a:sym typeface="Exo Medium"/>
              </a:rPr>
              <a:t>True Vision: </a:t>
            </a:r>
            <a:r>
              <a:rPr b="0" i="0" lang="en-NZ" sz="2000" u="sng" cap="none" strike="noStrike">
                <a:solidFill>
                  <a:schemeClr val="hlink"/>
                </a:solidFill>
                <a:latin typeface="Exo Medium"/>
                <a:ea typeface="Exo Medium"/>
                <a:cs typeface="Exo Medium"/>
                <a:sym typeface="Exo Medium"/>
                <a:hlinkClick r:id="rId5"/>
              </a:rPr>
              <a:t>https://www.report-it.org.uk/your_police_force</a:t>
            </a:r>
            <a:r>
              <a:rPr b="0" i="0" lang="en-NZ" sz="2000" u="none" cap="none" strike="noStrike">
                <a:solidFill>
                  <a:schemeClr val="dk1"/>
                </a:solidFill>
                <a:latin typeface="Exo Medium"/>
                <a:ea typeface="Exo Medium"/>
                <a:cs typeface="Exo Medium"/>
                <a:sym typeface="Exo Medium"/>
              </a:rPr>
              <a:t>. </a:t>
            </a:r>
            <a:br>
              <a:rPr b="0" i="0" lang="en-NZ" sz="2000" u="none" cap="none" strike="noStrike">
                <a:solidFill>
                  <a:schemeClr val="dk1"/>
                </a:solidFill>
                <a:latin typeface="Exo Medium"/>
                <a:ea typeface="Exo Medium"/>
                <a:cs typeface="Exo Medium"/>
                <a:sym typeface="Exo Medium"/>
              </a:rPr>
            </a:br>
            <a:r>
              <a:rPr b="0" i="0" lang="en-NZ" sz="2000" u="none" cap="none" strike="noStrike">
                <a:solidFill>
                  <a:schemeClr val="dk1"/>
                </a:solidFill>
                <a:latin typeface="Exo Medium"/>
                <a:ea typeface="Exo Medium"/>
                <a:cs typeface="Exo Medium"/>
                <a:sym typeface="Exo Medium"/>
              </a:rPr>
              <a:t>If you see or hear something at school - </a:t>
            </a:r>
            <a:r>
              <a:rPr b="1" i="0" lang="en-NZ" sz="2000" u="none" cap="none" strike="noStrike">
                <a:solidFill>
                  <a:schemeClr val="dk1"/>
                </a:solidFill>
                <a:latin typeface="Exo"/>
                <a:ea typeface="Exo"/>
                <a:cs typeface="Exo"/>
                <a:sym typeface="Exo"/>
              </a:rPr>
              <a:t>TELL A TRUSTED ADULT! </a:t>
            </a:r>
            <a:endParaRPr/>
          </a:p>
        </p:txBody>
      </p:sp>
      <p:sp>
        <p:nvSpPr>
          <p:cNvPr id="290" name="Google Shape;290;p30"/>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291" name="Google Shape;291;p30"/>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Five: </a:t>
            </a:r>
            <a:r>
              <a:rPr b="1" i="0" lang="en-NZ" sz="2000" u="none" cap="none" strike="noStrike">
                <a:solidFill>
                  <a:schemeClr val="dk1"/>
                </a:solidFill>
                <a:latin typeface="Exo"/>
                <a:ea typeface="Exo"/>
                <a:cs typeface="Exo"/>
                <a:sym typeface="Exo"/>
              </a:rPr>
              <a:t>“It’s Not A Crime to be Different”</a:t>
            </a:r>
            <a:endParaRPr b="1" i="0" sz="2000" u="none" cap="none" strike="noStrike">
              <a:solidFill>
                <a:schemeClr val="dk1"/>
              </a:solidFill>
              <a:latin typeface="Exo"/>
              <a:ea typeface="Exo"/>
              <a:cs typeface="Exo"/>
              <a:sym typeface="Exo"/>
            </a:endParaRPr>
          </a:p>
        </p:txBody>
      </p:sp>
      <p:sp>
        <p:nvSpPr>
          <p:cNvPr id="292" name="Google Shape;292;p30"/>
          <p:cNvSpPr txBox="1"/>
          <p:nvPr/>
        </p:nvSpPr>
        <p:spPr>
          <a:xfrm>
            <a:off x="879087" y="4959675"/>
            <a:ext cx="9266551" cy="424097"/>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Medium"/>
                <a:ea typeface="Exo Medium"/>
                <a:cs typeface="Exo Medium"/>
                <a:sym typeface="Exo Medium"/>
              </a:rPr>
              <a:t>Why might someone not report a Hate Crime/Hate Incident?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500"/>
                                        <p:tgtEl>
                                          <p:spTgt spid="2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5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2"/>
                                        </p:tgtEl>
                                        <p:attrNameLst>
                                          <p:attrName>style.visibility</p:attrName>
                                        </p:attrNameLst>
                                      </p:cBhvr>
                                      <p:to>
                                        <p:strVal val="visible"/>
                                      </p:to>
                                    </p:set>
                                    <p:animEffect filter="fade" transition="in">
                                      <p:cBhvr>
                                        <p:cTn dur="500"/>
                                        <p:tgtEl>
                                          <p:spTgt spid="2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31"/>
          <p:cNvPicPr preferRelativeResize="0"/>
          <p:nvPr/>
        </p:nvPicPr>
        <p:blipFill rotWithShape="1">
          <a:blip r:embed="rId3">
            <a:alphaModFix/>
          </a:blip>
          <a:srcRect b="45358" l="0" r="0" t="7242"/>
          <a:stretch/>
        </p:blipFill>
        <p:spPr>
          <a:xfrm>
            <a:off x="0" y="3282043"/>
            <a:ext cx="11312911" cy="3575957"/>
          </a:xfrm>
          <a:prstGeom prst="rect">
            <a:avLst/>
          </a:prstGeom>
          <a:noFill/>
          <a:ln>
            <a:noFill/>
          </a:ln>
        </p:spPr>
      </p:pic>
      <p:pic>
        <p:nvPicPr>
          <p:cNvPr id="299" name="Google Shape;299;p31"/>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300" name="Google Shape;300;p31"/>
          <p:cNvSpPr txBox="1"/>
          <p:nvPr/>
        </p:nvSpPr>
        <p:spPr>
          <a:xfrm>
            <a:off x="879089" y="1474228"/>
            <a:ext cx="9266549" cy="147085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How can we make society a happier, more hopeful place for everyone?</a:t>
            </a:r>
            <a:endParaRPr b="0" i="0" sz="4400" u="none" cap="none" strike="noStrike">
              <a:solidFill>
                <a:schemeClr val="dk1"/>
              </a:solidFill>
              <a:latin typeface="Anton"/>
              <a:ea typeface="Anton"/>
              <a:cs typeface="Anton"/>
              <a:sym typeface="Anton"/>
            </a:endParaRPr>
          </a:p>
        </p:txBody>
      </p:sp>
      <p:sp>
        <p:nvSpPr>
          <p:cNvPr id="301" name="Google Shape;301;p31"/>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Six:</a:t>
            </a:r>
            <a:endParaRPr/>
          </a:p>
        </p:txBody>
      </p:sp>
      <p:pic>
        <p:nvPicPr>
          <p:cNvPr id="302" name="Google Shape;302;p31"/>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4"/>
          <p:cNvPicPr preferRelativeResize="0"/>
          <p:nvPr/>
        </p:nvPicPr>
        <p:blipFill rotWithShape="1">
          <a:blip r:embed="rId3">
            <a:alphaModFix/>
          </a:blip>
          <a:srcRect b="26260" l="0" r="0" t="28749"/>
          <a:stretch/>
        </p:blipFill>
        <p:spPr>
          <a:xfrm>
            <a:off x="0" y="3541912"/>
            <a:ext cx="11052313" cy="3316088"/>
          </a:xfrm>
          <a:prstGeom prst="rect">
            <a:avLst/>
          </a:prstGeom>
          <a:noFill/>
          <a:ln>
            <a:noFill/>
          </a:ln>
        </p:spPr>
      </p:pic>
      <p:pic>
        <p:nvPicPr>
          <p:cNvPr id="97" name="Google Shape;97;p14"/>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98" name="Google Shape;98;p14"/>
          <p:cNvSpPr txBox="1"/>
          <p:nvPr/>
        </p:nvSpPr>
        <p:spPr>
          <a:xfrm>
            <a:off x="879090" y="1459940"/>
            <a:ext cx="6176804" cy="792581"/>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What is Electric Umbrella?</a:t>
            </a:r>
            <a:endParaRPr/>
          </a:p>
        </p:txBody>
      </p:sp>
      <p:sp>
        <p:nvSpPr>
          <p:cNvPr id="99" name="Google Shape;99;p14"/>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One:</a:t>
            </a:r>
            <a:endParaRPr/>
          </a:p>
        </p:txBody>
      </p:sp>
      <p:pic>
        <p:nvPicPr>
          <p:cNvPr id="100" name="Google Shape;100;p14"/>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01" name="Google Shape;101;p14"/>
          <p:cNvSpPr txBox="1"/>
          <p:nvPr/>
        </p:nvSpPr>
        <p:spPr>
          <a:xfrm>
            <a:off x="879089" y="2270633"/>
            <a:ext cx="5712779" cy="1018477"/>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Exo Medium"/>
              <a:buNone/>
            </a:pPr>
            <a:r>
              <a:rPr b="0" i="0" lang="en-NZ" sz="2800" u="none" cap="none" strike="noStrike">
                <a:solidFill>
                  <a:schemeClr val="dk1"/>
                </a:solidFill>
                <a:latin typeface="Exo Medium"/>
                <a:ea typeface="Exo Medium"/>
                <a:cs typeface="Exo Medium"/>
                <a:sym typeface="Exo Medium"/>
              </a:rPr>
              <a:t>Where Music Unites People and </a:t>
            </a:r>
            <a:br>
              <a:rPr b="0" i="0" lang="en-NZ" sz="2800" u="none" cap="none" strike="noStrike">
                <a:solidFill>
                  <a:schemeClr val="dk1"/>
                </a:solidFill>
                <a:latin typeface="Exo Medium"/>
                <a:ea typeface="Exo Medium"/>
                <a:cs typeface="Exo Medium"/>
                <a:sym typeface="Exo Medium"/>
              </a:rPr>
            </a:br>
            <a:r>
              <a:rPr b="0" i="0" lang="en-NZ" sz="2800" u="none" cap="none" strike="noStrike">
                <a:solidFill>
                  <a:schemeClr val="dk1"/>
                </a:solidFill>
                <a:latin typeface="Exo Medium"/>
                <a:ea typeface="Exo Medium"/>
                <a:cs typeface="Exo Medium"/>
                <a:sym typeface="Exo Medium"/>
              </a:rPr>
              <a:t>Creates a More Inclusive Society</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p32" title="EUHH-0-31.jpg"/>
          <p:cNvPicPr preferRelativeResize="0"/>
          <p:nvPr/>
        </p:nvPicPr>
        <p:blipFill rotWithShape="1">
          <a:blip r:embed="rId3">
            <a:alphaModFix/>
          </a:blip>
          <a:srcRect b="12470" l="23938" r="9593" t="3886"/>
          <a:stretch/>
        </p:blipFill>
        <p:spPr>
          <a:xfrm>
            <a:off x="8604354" y="1683835"/>
            <a:ext cx="3057994" cy="2564780"/>
          </a:xfrm>
          <a:prstGeom prst="rect">
            <a:avLst/>
          </a:prstGeom>
          <a:noFill/>
          <a:ln>
            <a:noFill/>
          </a:ln>
        </p:spPr>
      </p:pic>
      <p:pic>
        <p:nvPicPr>
          <p:cNvPr id="309" name="Google Shape;309;p32"/>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310" name="Google Shape;310;p32"/>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311" name="Google Shape;311;p32"/>
          <p:cNvSpPr txBox="1"/>
          <p:nvPr/>
        </p:nvSpPr>
        <p:spPr>
          <a:xfrm>
            <a:off x="879088" y="3386882"/>
            <a:ext cx="6624002"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Underline</a:t>
            </a:r>
            <a:r>
              <a:rPr b="0" i="0" lang="en-NZ" sz="2400" u="none" cap="none" strike="noStrike">
                <a:solidFill>
                  <a:schemeClr val="dk1"/>
                </a:solidFill>
                <a:latin typeface="Exo"/>
                <a:ea typeface="Exo"/>
                <a:cs typeface="Exo"/>
                <a:sym typeface="Exo"/>
              </a:rPr>
              <a:t> the lyrics that name different </a:t>
            </a:r>
            <a:r>
              <a:rPr b="1" i="0" lang="en-NZ" sz="2400" u="none" cap="none" strike="noStrike">
                <a:solidFill>
                  <a:schemeClr val="dk1"/>
                </a:solidFill>
                <a:latin typeface="Exo"/>
                <a:ea typeface="Exo"/>
                <a:cs typeface="Exo"/>
                <a:sym typeface="Exo"/>
              </a:rPr>
              <a:t>characteristics that may lead to a person experiencing hatred or prejudice.</a:t>
            </a:r>
            <a:endParaRPr/>
          </a:p>
        </p:txBody>
      </p:sp>
      <p:sp>
        <p:nvSpPr>
          <p:cNvPr id="312" name="Google Shape;312;p32"/>
          <p:cNvSpPr txBox="1"/>
          <p:nvPr/>
        </p:nvSpPr>
        <p:spPr>
          <a:xfrm>
            <a:off x="879089" y="4681025"/>
            <a:ext cx="8924477" cy="76772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Circle</a:t>
            </a:r>
            <a:r>
              <a:rPr b="0" i="0" lang="en-NZ" sz="2400" u="none" cap="none" strike="noStrike">
                <a:solidFill>
                  <a:schemeClr val="dk1"/>
                </a:solidFill>
                <a:latin typeface="Exo"/>
                <a:ea typeface="Exo"/>
                <a:cs typeface="Exo"/>
                <a:sym typeface="Exo"/>
              </a:rPr>
              <a:t> the lyrics that explain</a:t>
            </a:r>
            <a:r>
              <a:rPr b="1" i="0" lang="en-NZ" sz="2400" u="none" cap="none" strike="noStrike">
                <a:solidFill>
                  <a:schemeClr val="dk1"/>
                </a:solidFill>
                <a:latin typeface="Exo"/>
                <a:ea typeface="Exo"/>
                <a:cs typeface="Exo"/>
                <a:sym typeface="Exo"/>
              </a:rPr>
              <a:t> what you should do if you experience, or witness, prejudicial language or behaviour.</a:t>
            </a:r>
            <a:endParaRPr b="0" i="0" sz="2800" u="none" cap="none" strike="noStrike">
              <a:solidFill>
                <a:schemeClr val="dk1"/>
              </a:solidFill>
              <a:latin typeface="Exo Medium"/>
              <a:ea typeface="Exo Medium"/>
              <a:cs typeface="Exo Medium"/>
              <a:sym typeface="Exo Medium"/>
            </a:endParaRPr>
          </a:p>
        </p:txBody>
      </p:sp>
      <p:sp>
        <p:nvSpPr>
          <p:cNvPr id="313" name="Google Shape;313;p32"/>
          <p:cNvSpPr txBox="1"/>
          <p:nvPr/>
        </p:nvSpPr>
        <p:spPr>
          <a:xfrm>
            <a:off x="879089" y="5653438"/>
            <a:ext cx="7450719" cy="767725"/>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Highlight what you think are the </a:t>
            </a:r>
            <a:r>
              <a:rPr b="1" i="0" lang="en-NZ" sz="2400" u="none" cap="none" strike="noStrike">
                <a:solidFill>
                  <a:schemeClr val="dk1"/>
                </a:solidFill>
                <a:latin typeface="Exo"/>
                <a:ea typeface="Exo"/>
                <a:cs typeface="Exo"/>
                <a:sym typeface="Exo"/>
              </a:rPr>
              <a:t>most powerful lyrics </a:t>
            </a:r>
            <a:r>
              <a:rPr b="0" i="0" lang="en-NZ" sz="2400" u="none" cap="none" strike="noStrike">
                <a:solidFill>
                  <a:schemeClr val="dk1"/>
                </a:solidFill>
                <a:latin typeface="Exo"/>
                <a:ea typeface="Exo"/>
                <a:cs typeface="Exo"/>
                <a:sym typeface="Exo"/>
              </a:rPr>
              <a:t>and make a note of </a:t>
            </a:r>
            <a:r>
              <a:rPr b="1" i="0" lang="en-NZ" sz="2400" u="none" cap="none" strike="noStrike">
                <a:solidFill>
                  <a:schemeClr val="dk1"/>
                </a:solidFill>
                <a:latin typeface="Exo"/>
                <a:ea typeface="Exo"/>
                <a:cs typeface="Exo"/>
                <a:sym typeface="Exo"/>
              </a:rPr>
              <a:t>why</a:t>
            </a:r>
            <a:r>
              <a:rPr b="0" i="0" lang="en-NZ" sz="2400" u="none" cap="none" strike="noStrike">
                <a:solidFill>
                  <a:schemeClr val="dk1"/>
                </a:solidFill>
                <a:latin typeface="Exo"/>
                <a:ea typeface="Exo"/>
                <a:cs typeface="Exo"/>
                <a:sym typeface="Exo"/>
              </a:rPr>
              <a:t> you think that. </a:t>
            </a:r>
            <a:endParaRPr/>
          </a:p>
        </p:txBody>
      </p:sp>
      <p:sp>
        <p:nvSpPr>
          <p:cNvPr id="314" name="Google Shape;314;p32"/>
          <p:cNvSpPr txBox="1"/>
          <p:nvPr/>
        </p:nvSpPr>
        <p:spPr>
          <a:xfrm>
            <a:off x="879089" y="1401299"/>
            <a:ext cx="7725265" cy="1534181"/>
          </a:xfrm>
          <a:prstGeom prst="rect">
            <a:avLst/>
          </a:prstGeom>
          <a:noFill/>
          <a:ln>
            <a:noFill/>
          </a:ln>
        </p:spPr>
        <p:txBody>
          <a:bodyPr anchorCtr="0" anchor="ctr" bIns="45700" lIns="91425" spcFirstLastPara="1" rIns="91425" wrap="square" tIns="45700">
            <a:normAutofit/>
          </a:bodyPr>
          <a:lstStyle/>
          <a:p>
            <a:pPr indent="0" lvl="0" marL="0" marR="0" rtl="0" algn="l">
              <a:lnSpc>
                <a:spcPct val="11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Exploring the lyrics </a:t>
            </a:r>
            <a:br>
              <a:rPr b="0" i="0" lang="en-NZ" sz="4400" u="none" cap="none" strike="noStrike">
                <a:solidFill>
                  <a:schemeClr val="dk1"/>
                </a:solidFill>
                <a:latin typeface="Anton"/>
                <a:ea typeface="Anton"/>
                <a:cs typeface="Anton"/>
                <a:sym typeface="Anton"/>
              </a:rPr>
            </a:br>
            <a:r>
              <a:rPr b="0" i="0" lang="en-NZ" sz="4400" u="none" cap="none" strike="noStrike">
                <a:solidFill>
                  <a:schemeClr val="dk1"/>
                </a:solidFill>
                <a:latin typeface="Anton"/>
                <a:ea typeface="Anton"/>
                <a:cs typeface="Anton"/>
                <a:sym typeface="Anton"/>
              </a:rPr>
              <a:t>"It's Not a Crime to be Different…</a:t>
            </a:r>
            <a:endParaRPr b="0" i="0" sz="3200" u="none" cap="none" strike="noStrike">
              <a:solidFill>
                <a:schemeClr val="dk1"/>
              </a:solidFill>
              <a:latin typeface="Anton"/>
              <a:ea typeface="Anton"/>
              <a:cs typeface="Anton"/>
              <a:sym typeface="Anton"/>
            </a:endParaRPr>
          </a:p>
        </p:txBody>
      </p:sp>
      <p:sp>
        <p:nvSpPr>
          <p:cNvPr id="315" name="Google Shape;315;p32"/>
          <p:cNvSpPr txBox="1"/>
          <p:nvPr/>
        </p:nvSpPr>
        <p:spPr>
          <a:xfrm>
            <a:off x="879088" y="2851367"/>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Using your worksheet:</a:t>
            </a:r>
            <a:endParaRPr b="0" i="0" sz="1800" u="none" cap="none" strike="noStrike">
              <a:solidFill>
                <a:schemeClr val="dk1"/>
              </a:solidFill>
              <a:latin typeface="Exo Medium"/>
              <a:ea typeface="Exo Medium"/>
              <a:cs typeface="Exo Medium"/>
              <a:sym typeface="Exo Medium"/>
            </a:endParaRPr>
          </a:p>
        </p:txBody>
      </p:sp>
      <p:sp>
        <p:nvSpPr>
          <p:cNvPr id="316" name="Google Shape;316;p32"/>
          <p:cNvSpPr txBox="1"/>
          <p:nvPr/>
        </p:nvSpPr>
        <p:spPr>
          <a:xfrm>
            <a:off x="879088" y="991784"/>
            <a:ext cx="10029517" cy="482443"/>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Six: </a:t>
            </a:r>
            <a:r>
              <a:rPr b="1" i="0" lang="en-NZ" sz="2000" u="none" cap="none" strike="noStrike">
                <a:solidFill>
                  <a:schemeClr val="dk1"/>
                </a:solidFill>
                <a:latin typeface="Exo"/>
                <a:ea typeface="Exo"/>
                <a:cs typeface="Exo"/>
                <a:sym typeface="Exo"/>
              </a:rPr>
              <a:t>How can we make society a happier, more hopeful place for everyone?</a:t>
            </a:r>
            <a:endParaRPr b="1" i="0" sz="2000" u="none" cap="none" strike="noStrike">
              <a:solidFill>
                <a:schemeClr val="dk1"/>
              </a:solidFill>
              <a:latin typeface="Exo"/>
              <a:ea typeface="Exo"/>
              <a:cs typeface="Exo"/>
              <a:sym typeface="Exo"/>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500"/>
                                        <p:tgtEl>
                                          <p:spTgt spid="3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gtEl>
                                        <p:attrNameLst>
                                          <p:attrName>style.visibility</p:attrName>
                                        </p:attrNameLst>
                                      </p:cBhvr>
                                      <p:to>
                                        <p:strVal val="visible"/>
                                      </p:to>
                                    </p:set>
                                    <p:animEffect filter="fade" transition="in">
                                      <p:cBhvr>
                                        <p:cTn dur="500"/>
                                        <p:tgtEl>
                                          <p:spTgt spid="3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500"/>
                                        <p:tgtEl>
                                          <p:spTgt spid="3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p33" title="Umbrellafest 0836 (1).jpg"/>
          <p:cNvPicPr preferRelativeResize="0"/>
          <p:nvPr/>
        </p:nvPicPr>
        <p:blipFill rotWithShape="1">
          <a:blip r:embed="rId3">
            <a:alphaModFix/>
          </a:blip>
          <a:srcRect b="3434" l="1916" r="1156" t="5340"/>
          <a:stretch/>
        </p:blipFill>
        <p:spPr>
          <a:xfrm>
            <a:off x="7242575" y="1501018"/>
            <a:ext cx="4060397" cy="2355253"/>
          </a:xfrm>
          <a:prstGeom prst="rect">
            <a:avLst/>
          </a:prstGeom>
          <a:noFill/>
          <a:ln>
            <a:noFill/>
          </a:ln>
        </p:spPr>
      </p:pic>
      <p:pic>
        <p:nvPicPr>
          <p:cNvPr id="323" name="Google Shape;323;p33"/>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324" name="Google Shape;324;p33"/>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325" name="Google Shape;325;p33"/>
          <p:cNvSpPr txBox="1"/>
          <p:nvPr/>
        </p:nvSpPr>
        <p:spPr>
          <a:xfrm>
            <a:off x="879088" y="2862160"/>
            <a:ext cx="52169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u="none" cap="none" strike="noStrike">
                <a:solidFill>
                  <a:schemeClr val="dk1"/>
                </a:solidFill>
                <a:latin typeface="Exo"/>
                <a:ea typeface="Exo"/>
                <a:cs typeface="Exo"/>
                <a:sym typeface="Exo"/>
              </a:rPr>
              <a:t>B</a:t>
            </a:r>
            <a:r>
              <a:rPr b="0" i="0" lang="en-NZ" sz="2400" u="none" cap="none" strike="noStrike">
                <a:solidFill>
                  <a:schemeClr val="dk1"/>
                </a:solidFill>
                <a:latin typeface="Exo"/>
                <a:ea typeface="Exo"/>
                <a:cs typeface="Exo"/>
                <a:sym typeface="Exo"/>
              </a:rPr>
              <a:t>e tolerant and accepting of others.</a:t>
            </a:r>
            <a:endParaRPr/>
          </a:p>
        </p:txBody>
      </p:sp>
      <p:sp>
        <p:nvSpPr>
          <p:cNvPr id="326" name="Google Shape;326;p33"/>
          <p:cNvSpPr txBox="1"/>
          <p:nvPr/>
        </p:nvSpPr>
        <p:spPr>
          <a:xfrm>
            <a:off x="879088" y="3480838"/>
            <a:ext cx="5775712"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u="none" cap="none" strike="noStrike">
                <a:solidFill>
                  <a:schemeClr val="dk1"/>
                </a:solidFill>
                <a:latin typeface="Exo"/>
                <a:ea typeface="Exo"/>
                <a:cs typeface="Exo"/>
                <a:sym typeface="Exo"/>
              </a:rPr>
              <a:t>R</a:t>
            </a:r>
            <a:r>
              <a:rPr b="0" i="0" lang="en-NZ" sz="2400" u="none" cap="none" strike="noStrike">
                <a:solidFill>
                  <a:schemeClr val="dk1"/>
                </a:solidFill>
                <a:latin typeface="Exo"/>
                <a:ea typeface="Exo"/>
                <a:cs typeface="Exo"/>
                <a:sym typeface="Exo"/>
              </a:rPr>
              <a:t>eport hate incidents and hate crimes.</a:t>
            </a:r>
            <a:endParaRPr/>
          </a:p>
        </p:txBody>
      </p:sp>
      <p:sp>
        <p:nvSpPr>
          <p:cNvPr id="327" name="Google Shape;327;p33"/>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What can we do?</a:t>
            </a:r>
            <a:endParaRPr b="0" i="0" sz="3200" u="none" cap="none" strike="noStrike">
              <a:solidFill>
                <a:schemeClr val="dk1"/>
              </a:solidFill>
              <a:latin typeface="Anton"/>
              <a:ea typeface="Anton"/>
              <a:cs typeface="Anton"/>
              <a:sym typeface="Anton"/>
            </a:endParaRPr>
          </a:p>
        </p:txBody>
      </p:sp>
      <p:sp>
        <p:nvSpPr>
          <p:cNvPr id="328" name="Google Shape;328;p33"/>
          <p:cNvSpPr txBox="1"/>
          <p:nvPr/>
        </p:nvSpPr>
        <p:spPr>
          <a:xfrm>
            <a:off x="879088" y="2176324"/>
            <a:ext cx="3637853" cy="4824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NZ" sz="2800" u="none" cap="none" strike="noStrike">
                <a:solidFill>
                  <a:schemeClr val="dk1"/>
                </a:solidFill>
                <a:latin typeface="Exo Medium"/>
                <a:ea typeface="Exo Medium"/>
                <a:cs typeface="Exo Medium"/>
                <a:sym typeface="Exo Medium"/>
              </a:rPr>
              <a:t>Be </a:t>
            </a:r>
            <a:r>
              <a:rPr b="1" i="0" lang="en-NZ" sz="2800" u="none" cap="none" strike="noStrike">
                <a:solidFill>
                  <a:schemeClr val="dk1"/>
                </a:solidFill>
                <a:highlight>
                  <a:srgbClr val="FFDA2F"/>
                </a:highlight>
                <a:latin typeface="Exo"/>
                <a:ea typeface="Exo"/>
                <a:cs typeface="Exo"/>
                <a:sym typeface="Exo"/>
              </a:rPr>
              <a:t>BRAVE.</a:t>
            </a:r>
            <a:r>
              <a:rPr b="1" i="0" lang="en-NZ" sz="2800" u="none" cap="none" strike="noStrike">
                <a:solidFill>
                  <a:schemeClr val="dk1"/>
                </a:solidFill>
                <a:latin typeface="Exo"/>
                <a:ea typeface="Exo"/>
                <a:cs typeface="Exo"/>
                <a:sym typeface="Exo"/>
              </a:rPr>
              <a:t> </a:t>
            </a:r>
            <a:endParaRPr b="0" i="0" sz="2800" u="none" cap="none" strike="noStrike">
              <a:solidFill>
                <a:schemeClr val="dk1"/>
              </a:solidFill>
              <a:latin typeface="Exo Medium"/>
              <a:ea typeface="Exo Medium"/>
              <a:cs typeface="Exo Medium"/>
              <a:sym typeface="Exo Medium"/>
            </a:endParaRPr>
          </a:p>
        </p:txBody>
      </p:sp>
      <p:sp>
        <p:nvSpPr>
          <p:cNvPr id="329" name="Google Shape;329;p33"/>
          <p:cNvSpPr txBox="1"/>
          <p:nvPr/>
        </p:nvSpPr>
        <p:spPr>
          <a:xfrm>
            <a:off x="879088" y="991784"/>
            <a:ext cx="10029517" cy="482443"/>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Six: </a:t>
            </a:r>
            <a:r>
              <a:rPr b="1" i="0" lang="en-NZ" sz="2000" u="none" cap="none" strike="noStrike">
                <a:solidFill>
                  <a:schemeClr val="dk1"/>
                </a:solidFill>
                <a:latin typeface="Exo"/>
                <a:ea typeface="Exo"/>
                <a:cs typeface="Exo"/>
                <a:sym typeface="Exo"/>
              </a:rPr>
              <a:t>How can we make society a happier, more hopeful place for everyone?</a:t>
            </a:r>
            <a:endParaRPr b="1" i="0" sz="2000" u="none" cap="none" strike="noStrike">
              <a:solidFill>
                <a:schemeClr val="dk1"/>
              </a:solidFill>
              <a:latin typeface="Exo"/>
              <a:ea typeface="Exo"/>
              <a:cs typeface="Exo"/>
              <a:sym typeface="Exo"/>
            </a:endParaRPr>
          </a:p>
        </p:txBody>
      </p:sp>
      <p:sp>
        <p:nvSpPr>
          <p:cNvPr id="330" name="Google Shape;330;p33"/>
          <p:cNvSpPr txBox="1"/>
          <p:nvPr/>
        </p:nvSpPr>
        <p:spPr>
          <a:xfrm>
            <a:off x="901718" y="4099516"/>
            <a:ext cx="8197377" cy="482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u="none" cap="none" strike="noStrike">
                <a:solidFill>
                  <a:schemeClr val="dk1"/>
                </a:solidFill>
                <a:latin typeface="Exo"/>
                <a:ea typeface="Exo"/>
                <a:cs typeface="Exo"/>
                <a:sym typeface="Exo"/>
              </a:rPr>
              <a:t>A</a:t>
            </a:r>
            <a:r>
              <a:rPr b="0" i="0" lang="en-NZ" sz="2400" u="none" cap="none" strike="noStrike">
                <a:solidFill>
                  <a:schemeClr val="dk1"/>
                </a:solidFill>
                <a:latin typeface="Exo"/>
                <a:ea typeface="Exo"/>
                <a:cs typeface="Exo"/>
                <a:sym typeface="Exo"/>
              </a:rPr>
              <a:t>dvocate for those who may find it harder to speak up.</a:t>
            </a:r>
            <a:endParaRPr/>
          </a:p>
        </p:txBody>
      </p:sp>
      <p:sp>
        <p:nvSpPr>
          <p:cNvPr id="331" name="Google Shape;331;p33"/>
          <p:cNvSpPr txBox="1"/>
          <p:nvPr/>
        </p:nvSpPr>
        <p:spPr>
          <a:xfrm>
            <a:off x="901719" y="4718194"/>
            <a:ext cx="7594582"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u="none" cap="none" strike="noStrike">
                <a:solidFill>
                  <a:schemeClr val="dk1"/>
                </a:solidFill>
                <a:latin typeface="Exo"/>
                <a:ea typeface="Exo"/>
                <a:cs typeface="Exo"/>
                <a:sym typeface="Exo"/>
              </a:rPr>
              <a:t>V</a:t>
            </a:r>
            <a:r>
              <a:rPr b="0" i="0" lang="en-NZ" sz="2400" u="none" cap="none" strike="noStrike">
                <a:solidFill>
                  <a:schemeClr val="dk1"/>
                </a:solidFill>
                <a:latin typeface="Exo"/>
                <a:ea typeface="Exo"/>
                <a:cs typeface="Exo"/>
                <a:sym typeface="Exo"/>
              </a:rPr>
              <a:t>oice concerns about the use of prejudicial language or behaviour in your school.</a:t>
            </a:r>
            <a:endParaRPr/>
          </a:p>
        </p:txBody>
      </p:sp>
      <p:sp>
        <p:nvSpPr>
          <p:cNvPr id="332" name="Google Shape;332;p33"/>
          <p:cNvSpPr txBox="1"/>
          <p:nvPr/>
        </p:nvSpPr>
        <p:spPr>
          <a:xfrm>
            <a:off x="901717" y="5653438"/>
            <a:ext cx="6523659" cy="7990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NZ" sz="2400" u="none" cap="none" strike="noStrike">
                <a:solidFill>
                  <a:schemeClr val="dk1"/>
                </a:solidFill>
                <a:latin typeface="Exo"/>
                <a:ea typeface="Exo"/>
                <a:cs typeface="Exo"/>
                <a:sym typeface="Exo"/>
              </a:rPr>
              <a:t>E</a:t>
            </a:r>
            <a:r>
              <a:rPr b="0" i="0" lang="en-NZ" sz="2400" u="none" cap="none" strike="noStrike">
                <a:solidFill>
                  <a:schemeClr val="dk1"/>
                </a:solidFill>
                <a:latin typeface="Exo"/>
                <a:ea typeface="Exo"/>
                <a:cs typeface="Exo"/>
                <a:sym typeface="Exo"/>
              </a:rPr>
              <a:t>ducate yourself, and others around you, about diversity and acceptance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5"/>
                                        </p:tgtEl>
                                        <p:attrNameLst>
                                          <p:attrName>style.visibility</p:attrName>
                                        </p:attrNameLst>
                                      </p:cBhvr>
                                      <p:to>
                                        <p:strVal val="visible"/>
                                      </p:to>
                                    </p:set>
                                    <p:animEffect filter="fade" transition="in">
                                      <p:cBhvr>
                                        <p:cTn dur="500"/>
                                        <p:tgtEl>
                                          <p:spTgt spid="3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500"/>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1"/>
                                        </p:tgtEl>
                                        <p:attrNameLst>
                                          <p:attrName>style.visibility</p:attrName>
                                        </p:attrNameLst>
                                      </p:cBhvr>
                                      <p:to>
                                        <p:strVal val="visible"/>
                                      </p:to>
                                    </p:set>
                                    <p:animEffect filter="fade" transition="in">
                                      <p:cBhvr>
                                        <p:cTn dur="500"/>
                                        <p:tgtEl>
                                          <p:spTgt spid="3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500"/>
                                        <p:tgtEl>
                                          <p:spTgt spid="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A2F"/>
        </a:solidFill>
      </p:bgPr>
    </p:bg>
    <p:spTree>
      <p:nvGrpSpPr>
        <p:cNvPr id="337" name="Shape 337"/>
        <p:cNvGrpSpPr/>
        <p:nvPr/>
      </p:nvGrpSpPr>
      <p:grpSpPr>
        <a:xfrm>
          <a:off x="0" y="0"/>
          <a:ext cx="0" cy="0"/>
          <a:chOff x="0" y="0"/>
          <a:chExt cx="0" cy="0"/>
        </a:xfrm>
      </p:grpSpPr>
      <p:grpSp>
        <p:nvGrpSpPr>
          <p:cNvPr id="338" name="Google Shape;338;p34"/>
          <p:cNvGrpSpPr/>
          <p:nvPr/>
        </p:nvGrpSpPr>
        <p:grpSpPr>
          <a:xfrm>
            <a:off x="7442779" y="2882434"/>
            <a:ext cx="2253671" cy="1826466"/>
            <a:chOff x="7442779" y="2709906"/>
            <a:chExt cx="2253671" cy="1826466"/>
          </a:xfrm>
        </p:grpSpPr>
        <p:sp>
          <p:nvSpPr>
            <p:cNvPr id="339" name="Google Shape;339;p34"/>
            <p:cNvSpPr txBox="1"/>
            <p:nvPr/>
          </p:nvSpPr>
          <p:spPr>
            <a:xfrm>
              <a:off x="7442779" y="2709906"/>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Electric Umbrella</a:t>
              </a:r>
              <a:endParaRPr/>
            </a:p>
          </p:txBody>
        </p:sp>
        <p:sp>
          <p:nvSpPr>
            <p:cNvPr id="340" name="Google Shape;340;p34"/>
            <p:cNvSpPr txBox="1"/>
            <p:nvPr/>
          </p:nvSpPr>
          <p:spPr>
            <a:xfrm>
              <a:off x="7442779" y="3429233"/>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Electric Umbrella</a:t>
              </a:r>
              <a:endParaRPr/>
            </a:p>
          </p:txBody>
        </p:sp>
        <p:sp>
          <p:nvSpPr>
            <p:cNvPr id="341" name="Google Shape;341;p34"/>
            <p:cNvSpPr txBox="1"/>
            <p:nvPr/>
          </p:nvSpPr>
          <p:spPr>
            <a:xfrm>
              <a:off x="7442779" y="4163738"/>
              <a:ext cx="2253671" cy="37263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Medium"/>
                  <a:ea typeface="Exo Medium"/>
                  <a:cs typeface="Exo Medium"/>
                  <a:sym typeface="Exo Medium"/>
                </a:rPr>
                <a:t>@ElectricBrolly</a:t>
              </a:r>
              <a:endParaRPr b="0" i="0" sz="2000" u="none" cap="none" strike="noStrike">
                <a:solidFill>
                  <a:schemeClr val="dk1"/>
                </a:solidFill>
                <a:latin typeface="Exo Medium"/>
                <a:ea typeface="Exo Medium"/>
                <a:cs typeface="Exo Medium"/>
                <a:sym typeface="Exo Medium"/>
              </a:endParaRPr>
            </a:p>
          </p:txBody>
        </p:sp>
      </p:grpSp>
      <p:pic>
        <p:nvPicPr>
          <p:cNvPr id="342" name="Google Shape;342;p34" title="EU_Primary Logo_RGB-full-coloir.png"/>
          <p:cNvPicPr preferRelativeResize="0"/>
          <p:nvPr/>
        </p:nvPicPr>
        <p:blipFill>
          <a:blip r:embed="rId3">
            <a:alphaModFix/>
          </a:blip>
          <a:stretch>
            <a:fillRect/>
          </a:stretch>
        </p:blipFill>
        <p:spPr>
          <a:xfrm>
            <a:off x="2561026" y="1564600"/>
            <a:ext cx="3489425" cy="3175126"/>
          </a:xfrm>
          <a:prstGeom prst="rect">
            <a:avLst/>
          </a:prstGeom>
          <a:noFill/>
          <a:ln>
            <a:noFill/>
          </a:ln>
        </p:spPr>
      </p:pic>
      <p:pic>
        <p:nvPicPr>
          <p:cNvPr id="343" name="Google Shape;343;p34" title="EU_logo-apple-music_black.png"/>
          <p:cNvPicPr preferRelativeResize="0"/>
          <p:nvPr/>
        </p:nvPicPr>
        <p:blipFill>
          <a:blip r:embed="rId4">
            <a:alphaModFix/>
          </a:blip>
          <a:stretch>
            <a:fillRect/>
          </a:stretch>
        </p:blipFill>
        <p:spPr>
          <a:xfrm>
            <a:off x="6941200" y="3568772"/>
            <a:ext cx="438150" cy="438150"/>
          </a:xfrm>
          <a:prstGeom prst="rect">
            <a:avLst/>
          </a:prstGeom>
          <a:noFill/>
          <a:ln>
            <a:noFill/>
          </a:ln>
        </p:spPr>
      </p:pic>
      <p:pic>
        <p:nvPicPr>
          <p:cNvPr id="344" name="Google Shape;344;p34" title="EU_logo-spotify_black.png"/>
          <p:cNvPicPr preferRelativeResize="0"/>
          <p:nvPr/>
        </p:nvPicPr>
        <p:blipFill>
          <a:blip r:embed="rId5">
            <a:alphaModFix/>
          </a:blip>
          <a:stretch>
            <a:fillRect/>
          </a:stretch>
        </p:blipFill>
        <p:spPr>
          <a:xfrm>
            <a:off x="6941200" y="2835972"/>
            <a:ext cx="438150" cy="438150"/>
          </a:xfrm>
          <a:prstGeom prst="rect">
            <a:avLst/>
          </a:prstGeom>
          <a:noFill/>
          <a:ln>
            <a:noFill/>
          </a:ln>
        </p:spPr>
      </p:pic>
      <p:pic>
        <p:nvPicPr>
          <p:cNvPr id="345" name="Google Shape;345;p34" title="EU_logo-youtube_black.png"/>
          <p:cNvPicPr preferRelativeResize="0"/>
          <p:nvPr/>
        </p:nvPicPr>
        <p:blipFill>
          <a:blip r:embed="rId6">
            <a:alphaModFix/>
          </a:blip>
          <a:stretch>
            <a:fillRect/>
          </a:stretch>
        </p:blipFill>
        <p:spPr>
          <a:xfrm>
            <a:off x="6941200" y="4301572"/>
            <a:ext cx="438150" cy="4381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5"/>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Watch the video…</a:t>
            </a:r>
            <a:endParaRPr/>
          </a:p>
        </p:txBody>
      </p:sp>
      <p:pic>
        <p:nvPicPr>
          <p:cNvPr id="108" name="Google Shape;108;p15"/>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09" name="Google Shape;109;p15"/>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10" name="Google Shape;110;p15"/>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One: </a:t>
            </a:r>
            <a:r>
              <a:rPr b="1" i="0" lang="en-NZ" sz="2000" u="none" cap="none" strike="noStrike">
                <a:solidFill>
                  <a:schemeClr val="dk1"/>
                </a:solidFill>
                <a:latin typeface="Exo"/>
                <a:ea typeface="Exo"/>
                <a:cs typeface="Exo"/>
                <a:sym typeface="Exo"/>
              </a:rPr>
              <a:t>What is Electric Umbrella?</a:t>
            </a:r>
            <a:endParaRPr b="1" i="0" sz="2000" u="none" cap="none" strike="noStrike">
              <a:solidFill>
                <a:schemeClr val="dk1"/>
              </a:solidFill>
              <a:latin typeface="Exo"/>
              <a:ea typeface="Exo"/>
              <a:cs typeface="Exo"/>
              <a:sym typeface="Exo"/>
            </a:endParaRPr>
          </a:p>
        </p:txBody>
      </p:sp>
      <p:pic>
        <p:nvPicPr>
          <p:cNvPr descr="At Electric Umbrella we use music to unite people and create a more inclusive society. &#10;&#10;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111" name="Google Shape;111;p15" title="Electric Umbrella - Interview with founders Mel Boda &amp; Tom Billington">
            <a:hlinkClick r:id="rId5"/>
          </p:cNvPr>
          <p:cNvPicPr preferRelativeResize="0"/>
          <p:nvPr/>
        </p:nvPicPr>
        <p:blipFill>
          <a:blip r:embed="rId6">
            <a:alphaModFix/>
          </a:blip>
          <a:stretch>
            <a:fillRect/>
          </a:stretch>
        </p:blipFill>
        <p:spPr>
          <a:xfrm>
            <a:off x="961650" y="2425650"/>
            <a:ext cx="6751525" cy="37977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6"/>
          <p:cNvSpPr txBox="1"/>
          <p:nvPr/>
        </p:nvSpPr>
        <p:spPr>
          <a:xfrm>
            <a:off x="879089" y="2249360"/>
            <a:ext cx="567887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does Electric Umbrella use to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help people express themselves?</a:t>
            </a:r>
            <a:endParaRPr/>
          </a:p>
        </p:txBody>
      </p:sp>
      <p:sp>
        <p:nvSpPr>
          <p:cNvPr id="118" name="Google Shape;118;p16"/>
          <p:cNvSpPr txBox="1"/>
          <p:nvPr/>
        </p:nvSpPr>
        <p:spPr>
          <a:xfrm>
            <a:off x="879090" y="3356565"/>
            <a:ext cx="6752634"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important for someone to feel </a:t>
            </a:r>
            <a:r>
              <a:rPr b="1" i="0" lang="en-NZ" sz="2400" u="none" cap="none" strike="noStrike">
                <a:solidFill>
                  <a:schemeClr val="dk1"/>
                </a:solidFill>
                <a:latin typeface="Exo"/>
                <a:ea typeface="Exo"/>
                <a:cs typeface="Exo"/>
                <a:sym typeface="Exo"/>
              </a:rPr>
              <a:t>seen, heard and valued</a:t>
            </a:r>
            <a:r>
              <a:rPr b="0" i="0" lang="en-NZ" sz="2400" u="none" cap="none" strike="noStrike">
                <a:solidFill>
                  <a:schemeClr val="dk1"/>
                </a:solidFill>
                <a:latin typeface="Exo"/>
                <a:ea typeface="Exo"/>
                <a:cs typeface="Exo"/>
                <a:sym typeface="Exo"/>
              </a:rPr>
              <a:t>?</a:t>
            </a:r>
            <a:endParaRPr/>
          </a:p>
        </p:txBody>
      </p:sp>
      <p:sp>
        <p:nvSpPr>
          <p:cNvPr id="119" name="Google Shape;119;p16"/>
          <p:cNvSpPr txBox="1"/>
          <p:nvPr/>
        </p:nvSpPr>
        <p:spPr>
          <a:xfrm>
            <a:off x="879090" y="4463770"/>
            <a:ext cx="636787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a:t>
            </a:r>
            <a:r>
              <a:rPr b="1" i="0" lang="en-NZ" sz="2400" u="none" cap="none" strike="noStrike">
                <a:solidFill>
                  <a:schemeClr val="dk1"/>
                </a:solidFill>
                <a:latin typeface="Exo"/>
                <a:ea typeface="Exo"/>
                <a:cs typeface="Exo"/>
                <a:sym typeface="Exo"/>
              </a:rPr>
              <a:t>it’s harder for some people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in society to feel like this? </a:t>
            </a:r>
            <a:r>
              <a:rPr b="0" i="0" lang="en-NZ" sz="2400" u="none" cap="none" strike="noStrike">
                <a:solidFill>
                  <a:schemeClr val="dk1"/>
                </a:solidFill>
                <a:latin typeface="Exo"/>
                <a:ea typeface="Exo"/>
                <a:cs typeface="Exo"/>
                <a:sym typeface="Exo"/>
              </a:rPr>
              <a:t>If so, why?</a:t>
            </a:r>
            <a:endParaRPr/>
          </a:p>
        </p:txBody>
      </p:sp>
      <p:sp>
        <p:nvSpPr>
          <p:cNvPr id="120" name="Google Shape;120;p16"/>
          <p:cNvSpPr txBox="1"/>
          <p:nvPr/>
        </p:nvSpPr>
        <p:spPr>
          <a:xfrm>
            <a:off x="920108" y="5570976"/>
            <a:ext cx="6966592"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did Tom mean when he said,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“You can change the piano, not the pianist”?</a:t>
            </a:r>
            <a:endParaRPr/>
          </a:p>
        </p:txBody>
      </p:sp>
      <p:sp>
        <p:nvSpPr>
          <p:cNvPr id="121" name="Google Shape;121;p16"/>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One: </a:t>
            </a:r>
            <a:r>
              <a:rPr b="1" i="0" lang="en-NZ" sz="2000" u="none" cap="none" strike="noStrike">
                <a:solidFill>
                  <a:schemeClr val="dk1"/>
                </a:solidFill>
                <a:latin typeface="Exo"/>
                <a:ea typeface="Exo"/>
                <a:cs typeface="Exo"/>
                <a:sym typeface="Exo"/>
              </a:rPr>
              <a:t>What is Electric Umbrella?</a:t>
            </a:r>
            <a:endParaRPr b="1" i="0" sz="2000" u="none" cap="none" strike="noStrike">
              <a:solidFill>
                <a:schemeClr val="dk1"/>
              </a:solidFill>
              <a:latin typeface="Exo"/>
              <a:ea typeface="Exo"/>
              <a:cs typeface="Exo"/>
              <a:sym typeface="Exo"/>
            </a:endParaRPr>
          </a:p>
        </p:txBody>
      </p:sp>
      <p:sp>
        <p:nvSpPr>
          <p:cNvPr id="122" name="Google Shape;122;p16"/>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pic>
        <p:nvPicPr>
          <p:cNvPr id="123" name="Google Shape;123;p16"/>
          <p:cNvPicPr preferRelativeResize="0"/>
          <p:nvPr/>
        </p:nvPicPr>
        <p:blipFill rotWithShape="1">
          <a:blip r:embed="rId3">
            <a:alphaModFix/>
          </a:blip>
          <a:srcRect b="0" l="0" r="0" t="0"/>
          <a:stretch/>
        </p:blipFill>
        <p:spPr>
          <a:xfrm>
            <a:off x="10166220" y="0"/>
            <a:ext cx="2065151" cy="6939419"/>
          </a:xfrm>
          <a:prstGeom prst="rect">
            <a:avLst/>
          </a:prstGeom>
          <a:noFill/>
          <a:ln>
            <a:noFill/>
          </a:ln>
        </p:spPr>
      </p:pic>
      <p:pic>
        <p:nvPicPr>
          <p:cNvPr id="124" name="Google Shape;124;p16"/>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500"/>
                                        <p:tgtEl>
                                          <p:spTgt spid="1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gtEl>
                                        <p:attrNameLst>
                                          <p:attrName>style.visibility</p:attrName>
                                        </p:attrNameLst>
                                      </p:cBhvr>
                                      <p:to>
                                        <p:strVal val="visible"/>
                                      </p:to>
                                    </p:set>
                                    <p:animEffect filter="fade" transition="in">
                                      <p:cBhvr>
                                        <p:cTn dur="500"/>
                                        <p:tgtEl>
                                          <p:spTgt spid="1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
                                        </p:tgtEl>
                                        <p:attrNameLst>
                                          <p:attrName>style.visibility</p:attrName>
                                        </p:attrNameLst>
                                      </p:cBhvr>
                                      <p:to>
                                        <p:strVal val="visible"/>
                                      </p:to>
                                    </p:set>
                                    <p:animEffect filter="fade" transition="in">
                                      <p:cBhvr>
                                        <p:cTn dur="500"/>
                                        <p:tgtEl>
                                          <p:spTgt spid="1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17"/>
          <p:cNvPicPr preferRelativeResize="0"/>
          <p:nvPr/>
        </p:nvPicPr>
        <p:blipFill rotWithShape="1">
          <a:blip r:embed="rId3">
            <a:alphaModFix/>
          </a:blip>
          <a:srcRect b="35141" l="0" r="0" t="16242"/>
          <a:stretch/>
        </p:blipFill>
        <p:spPr>
          <a:xfrm>
            <a:off x="0" y="3240741"/>
            <a:ext cx="11157186" cy="3617259"/>
          </a:xfrm>
          <a:prstGeom prst="rect">
            <a:avLst/>
          </a:prstGeom>
          <a:noFill/>
          <a:ln>
            <a:noFill/>
          </a:ln>
        </p:spPr>
      </p:pic>
      <p:pic>
        <p:nvPicPr>
          <p:cNvPr id="131" name="Google Shape;131;p17"/>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132" name="Google Shape;132;p17"/>
          <p:cNvSpPr txBox="1"/>
          <p:nvPr/>
        </p:nvSpPr>
        <p:spPr>
          <a:xfrm>
            <a:off x="879090" y="1431365"/>
            <a:ext cx="8322060" cy="151186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Supporting people to find belonging </a:t>
            </a:r>
            <a:br>
              <a:rPr b="0" i="0" lang="en-NZ" sz="4400" u="none" cap="none" strike="noStrike">
                <a:solidFill>
                  <a:schemeClr val="dk1"/>
                </a:solidFill>
                <a:latin typeface="Anton"/>
                <a:ea typeface="Anton"/>
                <a:cs typeface="Anton"/>
                <a:sym typeface="Anton"/>
              </a:rPr>
            </a:br>
            <a:r>
              <a:rPr b="0" i="0" lang="en-NZ" sz="4400" u="none" cap="none" strike="noStrike">
                <a:solidFill>
                  <a:schemeClr val="dk1"/>
                </a:solidFill>
                <a:latin typeface="Anton"/>
                <a:ea typeface="Anton"/>
                <a:cs typeface="Anton"/>
                <a:sym typeface="Anton"/>
              </a:rPr>
              <a:t>and fulfil their potential… </a:t>
            </a:r>
            <a:endParaRPr/>
          </a:p>
        </p:txBody>
      </p:sp>
      <p:sp>
        <p:nvSpPr>
          <p:cNvPr id="133" name="Google Shape;133;p17"/>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Two:</a:t>
            </a:r>
            <a:endParaRPr/>
          </a:p>
        </p:txBody>
      </p:sp>
      <p:pic>
        <p:nvPicPr>
          <p:cNvPr id="134" name="Google Shape;134;p17"/>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18" title="_N3A0353.jpg"/>
          <p:cNvPicPr preferRelativeResize="0"/>
          <p:nvPr/>
        </p:nvPicPr>
        <p:blipFill rotWithShape="1">
          <a:blip r:embed="rId3">
            <a:alphaModFix/>
          </a:blip>
          <a:srcRect b="0" l="14046" r="35572" t="15347"/>
          <a:stretch/>
        </p:blipFill>
        <p:spPr>
          <a:xfrm>
            <a:off x="7607236" y="2657475"/>
            <a:ext cx="2751125" cy="3080812"/>
          </a:xfrm>
          <a:prstGeom prst="rect">
            <a:avLst/>
          </a:prstGeom>
          <a:noFill/>
          <a:ln>
            <a:noFill/>
          </a:ln>
        </p:spPr>
      </p:pic>
      <p:sp>
        <p:nvSpPr>
          <p:cNvPr id="141" name="Google Shape;141;p18"/>
          <p:cNvSpPr txBox="1"/>
          <p:nvPr/>
        </p:nvSpPr>
        <p:spPr>
          <a:xfrm>
            <a:off x="879089" y="1381762"/>
            <a:ext cx="7279074" cy="1029362"/>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Exo Medium"/>
              <a:buNone/>
            </a:pPr>
            <a:r>
              <a:rPr b="0" i="0" lang="en-NZ" sz="2800" u="none" cap="none" strike="noStrike">
                <a:solidFill>
                  <a:schemeClr val="dk1"/>
                </a:solidFill>
                <a:latin typeface="Exo Medium"/>
                <a:ea typeface="Exo Medium"/>
                <a:cs typeface="Exo Medium"/>
                <a:sym typeface="Exo Medium"/>
              </a:rPr>
              <a:t>William is a member of Electric Umbrella. This video tells his story:</a:t>
            </a:r>
            <a:endParaRPr b="0" i="0" sz="900" u="none" cap="none" strike="noStrike">
              <a:solidFill>
                <a:srgbClr val="000000"/>
              </a:solidFill>
              <a:latin typeface="Exo Medium"/>
              <a:ea typeface="Exo Medium"/>
              <a:cs typeface="Exo Medium"/>
              <a:sym typeface="Exo Medium"/>
            </a:endParaRPr>
          </a:p>
        </p:txBody>
      </p:sp>
      <p:pic>
        <p:nvPicPr>
          <p:cNvPr id="142" name="Google Shape;142;p18"/>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pic>
        <p:nvPicPr>
          <p:cNvPr id="143" name="Google Shape;143;p18"/>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
        <p:nvSpPr>
          <p:cNvPr id="144" name="Google Shape;144;p18"/>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Two: </a:t>
            </a:r>
            <a:r>
              <a:rPr b="1" i="0" lang="en-NZ" sz="2000" u="none" cap="none" strike="noStrike">
                <a:solidFill>
                  <a:schemeClr val="dk1"/>
                </a:solidFill>
                <a:latin typeface="Exo"/>
                <a:ea typeface="Exo"/>
                <a:cs typeface="Exo"/>
                <a:sym typeface="Exo"/>
              </a:rPr>
              <a:t>Supporting people to find belonging and fulfil their potential… </a:t>
            </a:r>
            <a:endParaRPr/>
          </a:p>
        </p:txBody>
      </p:sp>
      <p:sp>
        <p:nvSpPr>
          <p:cNvPr id="145" name="Google Shape;145;p18"/>
          <p:cNvSpPr txBox="1"/>
          <p:nvPr/>
        </p:nvSpPr>
        <p:spPr>
          <a:xfrm>
            <a:off x="7533732" y="5875841"/>
            <a:ext cx="2898134" cy="493205"/>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800"/>
              <a:buFont typeface="Exo"/>
              <a:buNone/>
            </a:pPr>
            <a:r>
              <a:rPr b="0" i="0" lang="en-NZ" sz="1800" u="none" cap="none" strike="noStrike">
                <a:solidFill>
                  <a:schemeClr val="dk1"/>
                </a:solidFill>
                <a:latin typeface="Exo"/>
                <a:ea typeface="Exo"/>
                <a:cs typeface="Exo"/>
                <a:sym typeface="Exo"/>
              </a:rPr>
              <a:t>William, pictured on BGT.</a:t>
            </a:r>
            <a:endParaRPr/>
          </a:p>
        </p:txBody>
      </p:sp>
      <p:pic>
        <p:nvPicPr>
          <p:cNvPr descr="At Electric Umbrella we use music to unite people and create a more inclusive society. Through amazing workshops and performances, on stage and in schools, we empower learning disabled people, of all abilities, fostering confidence, skills, and leadership potential. &#10; &#10;When you’re a part of Electric Umbrella, the stage is always set, the lights are bright, and the show is always on.&#10; &#10;Everyone in our community has the opportunity to work with professional musicians to co-produce extraordinary performances.&#10;&#10;And in doing so, we’re on a mission to challenge people to think differently about learning disabled people.&#10;&#10;After all, there's no such thing as normal.&#10;&#10;Find out more about us:&#10;https://electricumbrella.org.uk" id="146" name="Google Shape;146;p18" title="Meet William: Electric Umbrella Member Story">
            <a:hlinkClick r:id="rId6"/>
          </p:cNvPr>
          <p:cNvPicPr preferRelativeResize="0"/>
          <p:nvPr/>
        </p:nvPicPr>
        <p:blipFill>
          <a:blip r:embed="rId7">
            <a:alphaModFix/>
          </a:blip>
          <a:stretch>
            <a:fillRect/>
          </a:stretch>
        </p:blipFill>
        <p:spPr>
          <a:xfrm>
            <a:off x="982675" y="2657475"/>
            <a:ext cx="6339378" cy="35659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19"/>
          <p:cNvPicPr preferRelativeResize="0"/>
          <p:nvPr/>
        </p:nvPicPr>
        <p:blipFill rotWithShape="1">
          <a:blip r:embed="rId3">
            <a:alphaModFix/>
          </a:blip>
          <a:srcRect b="0" l="0" r="0" t="0"/>
          <a:stretch/>
        </p:blipFill>
        <p:spPr>
          <a:xfrm>
            <a:off x="10145638" y="-37579"/>
            <a:ext cx="2065151" cy="6939419"/>
          </a:xfrm>
          <a:prstGeom prst="rect">
            <a:avLst/>
          </a:prstGeom>
          <a:noFill/>
          <a:ln>
            <a:noFill/>
          </a:ln>
        </p:spPr>
      </p:pic>
      <p:pic>
        <p:nvPicPr>
          <p:cNvPr id="153" name="Google Shape;153;p19"/>
          <p:cNvPicPr preferRelativeResize="0"/>
          <p:nvPr/>
        </p:nvPicPr>
        <p:blipFill rotWithShape="1">
          <a:blip r:embed="rId4">
            <a:alphaModFix/>
          </a:blip>
          <a:srcRect b="0" l="0" r="0" t="0"/>
          <a:stretch/>
        </p:blipFill>
        <p:spPr>
          <a:xfrm>
            <a:off x="10908605" y="5653438"/>
            <a:ext cx="1050537" cy="964428"/>
          </a:xfrm>
          <a:prstGeom prst="rect">
            <a:avLst/>
          </a:prstGeom>
          <a:noFill/>
          <a:ln>
            <a:noFill/>
          </a:ln>
        </p:spPr>
      </p:pic>
      <p:sp>
        <p:nvSpPr>
          <p:cNvPr id="154" name="Google Shape;154;p19"/>
          <p:cNvSpPr txBox="1"/>
          <p:nvPr/>
        </p:nvSpPr>
        <p:spPr>
          <a:xfrm>
            <a:off x="879088" y="2587210"/>
            <a:ext cx="8743505"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What </a:t>
            </a:r>
            <a:r>
              <a:rPr b="1" i="0" lang="en-NZ" sz="2400" u="none" cap="none" strike="noStrike">
                <a:solidFill>
                  <a:schemeClr val="dk1"/>
                </a:solidFill>
                <a:latin typeface="Exo"/>
                <a:ea typeface="Exo"/>
                <a:cs typeface="Exo"/>
                <a:sym typeface="Exo"/>
              </a:rPr>
              <a:t>challenges</a:t>
            </a:r>
            <a:r>
              <a:rPr b="0" i="0" lang="en-NZ" sz="2400" u="none" cap="none" strike="noStrike">
                <a:solidFill>
                  <a:schemeClr val="dk1"/>
                </a:solidFill>
                <a:latin typeface="Exo"/>
                <a:ea typeface="Exo"/>
                <a:cs typeface="Exo"/>
                <a:sym typeface="Exo"/>
              </a:rPr>
              <a:t> do you think William might face in order to do what he loves (not just physical challenges)?</a:t>
            </a:r>
            <a:endParaRPr/>
          </a:p>
        </p:txBody>
      </p:sp>
      <p:sp>
        <p:nvSpPr>
          <p:cNvPr id="155" name="Google Shape;155;p19"/>
          <p:cNvSpPr txBox="1"/>
          <p:nvPr/>
        </p:nvSpPr>
        <p:spPr>
          <a:xfrm>
            <a:off x="879089" y="3505730"/>
            <a:ext cx="8222049" cy="675701"/>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Do you think people might make </a:t>
            </a:r>
            <a:r>
              <a:rPr b="1" i="0" lang="en-NZ" sz="2400" u="none" cap="none" strike="noStrike">
                <a:solidFill>
                  <a:schemeClr val="dk1"/>
                </a:solidFill>
                <a:latin typeface="Exo"/>
                <a:ea typeface="Exo"/>
                <a:cs typeface="Exo"/>
                <a:sym typeface="Exo"/>
              </a:rPr>
              <a:t>assumptions</a:t>
            </a:r>
            <a:r>
              <a:rPr b="0" i="0" lang="en-NZ" sz="2400" u="none" cap="none" strike="noStrike">
                <a:solidFill>
                  <a:schemeClr val="dk1"/>
                </a:solidFill>
                <a:latin typeface="Exo"/>
                <a:ea typeface="Exo"/>
                <a:cs typeface="Exo"/>
                <a:sym typeface="Exo"/>
              </a:rPr>
              <a:t> about William because of his disabilities? Give examples</a:t>
            </a:r>
            <a:endParaRPr/>
          </a:p>
        </p:txBody>
      </p:sp>
      <p:sp>
        <p:nvSpPr>
          <p:cNvPr id="156" name="Google Shape;156;p19"/>
          <p:cNvSpPr txBox="1"/>
          <p:nvPr/>
        </p:nvSpPr>
        <p:spPr>
          <a:xfrm>
            <a:off x="879090" y="4424251"/>
            <a:ext cx="6621848" cy="6757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How</a:t>
            </a:r>
            <a:r>
              <a:rPr b="0" i="0" lang="en-NZ" sz="2400" u="none" cap="none" strike="noStrike">
                <a:solidFill>
                  <a:schemeClr val="dk1"/>
                </a:solidFill>
                <a:latin typeface="Exo"/>
                <a:ea typeface="Exo"/>
                <a:cs typeface="Exo"/>
                <a:sym typeface="Exo"/>
              </a:rPr>
              <a:t> does </a:t>
            </a:r>
            <a:r>
              <a:rPr b="1" i="0" lang="en-NZ" sz="2400" u="none" cap="none" strike="noStrike">
                <a:solidFill>
                  <a:schemeClr val="dk1"/>
                </a:solidFill>
                <a:latin typeface="Exo"/>
                <a:ea typeface="Exo"/>
                <a:cs typeface="Exo"/>
                <a:sym typeface="Exo"/>
              </a:rPr>
              <a:t>Electric Umbrella help </a:t>
            </a:r>
            <a:r>
              <a:rPr b="0" i="0" lang="en-NZ" sz="2400" u="none" cap="none" strike="noStrike">
                <a:solidFill>
                  <a:schemeClr val="dk1"/>
                </a:solidFill>
                <a:latin typeface="Exo"/>
                <a:ea typeface="Exo"/>
                <a:cs typeface="Exo"/>
                <a:sym typeface="Exo"/>
              </a:rPr>
              <a:t>William, and </a:t>
            </a:r>
            <a:r>
              <a:rPr b="1" i="0" lang="en-NZ" sz="2400" u="none" cap="none" strike="noStrike">
                <a:solidFill>
                  <a:schemeClr val="dk1"/>
                </a:solidFill>
                <a:latin typeface="Exo"/>
                <a:ea typeface="Exo"/>
                <a:cs typeface="Exo"/>
                <a:sym typeface="Exo"/>
              </a:rPr>
              <a:t>why is it important?</a:t>
            </a:r>
            <a:endParaRPr/>
          </a:p>
        </p:txBody>
      </p:sp>
      <p:sp>
        <p:nvSpPr>
          <p:cNvPr id="157" name="Google Shape;157;p19"/>
          <p:cNvSpPr txBox="1"/>
          <p:nvPr/>
        </p:nvSpPr>
        <p:spPr>
          <a:xfrm>
            <a:off x="920107" y="5342771"/>
            <a:ext cx="7138043" cy="104689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00000"/>
              </a:lnSpc>
              <a:spcBef>
                <a:spcPts val="0"/>
              </a:spcBef>
              <a:spcAft>
                <a:spcPts val="0"/>
              </a:spcAft>
              <a:buClr>
                <a:schemeClr val="dk1"/>
              </a:buClr>
              <a:buSzPts val="2400"/>
              <a:buFont typeface="Exo Medium"/>
              <a:buChar char="●"/>
            </a:pPr>
            <a:r>
              <a:rPr b="0" i="0" lang="en-NZ" sz="2400" u="none" cap="none" strike="noStrike">
                <a:solidFill>
                  <a:schemeClr val="dk1"/>
                </a:solidFill>
                <a:latin typeface="Exo"/>
                <a:ea typeface="Exo"/>
                <a:cs typeface="Exo"/>
                <a:sym typeface="Exo"/>
              </a:rPr>
              <a:t>William performed on </a:t>
            </a:r>
            <a:r>
              <a:rPr b="1" i="0" lang="en-NZ" sz="2400" u="none" cap="none" strike="noStrike">
                <a:solidFill>
                  <a:schemeClr val="dk1"/>
                </a:solidFill>
                <a:latin typeface="Exo"/>
                <a:ea typeface="Exo"/>
                <a:cs typeface="Exo"/>
                <a:sym typeface="Exo"/>
              </a:rPr>
              <a:t>Britain’s Got Talent </a:t>
            </a:r>
            <a:r>
              <a:rPr b="0" i="0" lang="en-NZ" sz="2400" u="none" cap="none" strike="noStrike">
                <a:solidFill>
                  <a:schemeClr val="dk1"/>
                </a:solidFill>
                <a:latin typeface="Exo"/>
                <a:ea typeface="Exo"/>
                <a:cs typeface="Exo"/>
                <a:sym typeface="Exo"/>
              </a:rPr>
              <a:t>with Electric Umbrella. </a:t>
            </a:r>
            <a:r>
              <a:rPr b="1" i="0" lang="en-NZ" sz="2400" u="none" cap="none" strike="noStrike">
                <a:solidFill>
                  <a:schemeClr val="dk1"/>
                </a:solidFill>
                <a:latin typeface="Exo"/>
                <a:ea typeface="Exo"/>
                <a:cs typeface="Exo"/>
                <a:sym typeface="Exo"/>
              </a:rPr>
              <a:t>Why was it important </a:t>
            </a:r>
            <a:r>
              <a:rPr b="0" i="0" lang="en-NZ" sz="2400" u="none" cap="none" strike="noStrike">
                <a:solidFill>
                  <a:schemeClr val="dk1"/>
                </a:solidFill>
                <a:latin typeface="Exo"/>
                <a:ea typeface="Exo"/>
                <a:cs typeface="Exo"/>
                <a:sym typeface="Exo"/>
              </a:rPr>
              <a:t>for them to appear on a </a:t>
            </a:r>
            <a:r>
              <a:rPr b="1" i="0" lang="en-NZ" sz="2400" u="none" cap="none" strike="noStrike">
                <a:solidFill>
                  <a:schemeClr val="dk1"/>
                </a:solidFill>
                <a:latin typeface="Exo"/>
                <a:ea typeface="Exo"/>
                <a:cs typeface="Exo"/>
                <a:sym typeface="Exo"/>
              </a:rPr>
              <a:t>primetime TV show</a:t>
            </a:r>
            <a:r>
              <a:rPr b="0" i="0" lang="en-NZ" sz="2400" u="none" cap="none" strike="noStrike">
                <a:solidFill>
                  <a:schemeClr val="dk1"/>
                </a:solidFill>
                <a:latin typeface="Exo"/>
                <a:ea typeface="Exo"/>
                <a:cs typeface="Exo"/>
                <a:sym typeface="Exo"/>
              </a:rPr>
              <a:t>? </a:t>
            </a:r>
            <a:endParaRPr/>
          </a:p>
        </p:txBody>
      </p:sp>
      <p:sp>
        <p:nvSpPr>
          <p:cNvPr id="158" name="Google Shape;158;p19"/>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Let’s discuss…</a:t>
            </a:r>
            <a:endParaRPr b="0" i="0" sz="4400" u="none" cap="none" strike="noStrike">
              <a:solidFill>
                <a:schemeClr val="dk1"/>
              </a:solidFill>
              <a:latin typeface="Anton"/>
              <a:ea typeface="Anton"/>
              <a:cs typeface="Anton"/>
              <a:sym typeface="Anton"/>
            </a:endParaRPr>
          </a:p>
        </p:txBody>
      </p:sp>
      <p:sp>
        <p:nvSpPr>
          <p:cNvPr id="159" name="Google Shape;159;p19"/>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Two: </a:t>
            </a:r>
            <a:r>
              <a:rPr b="1" i="0" lang="en-NZ" sz="2000" u="none" cap="none" strike="noStrike">
                <a:solidFill>
                  <a:schemeClr val="dk1"/>
                </a:solidFill>
                <a:latin typeface="Exo"/>
                <a:ea typeface="Exo"/>
                <a:cs typeface="Exo"/>
                <a:sym typeface="Exo"/>
              </a:rPr>
              <a:t>Supporting people to find belonging and fulfil their potential… </a:t>
            </a:r>
            <a:endParaRPr/>
          </a:p>
        </p:txBody>
      </p:sp>
      <p:sp>
        <p:nvSpPr>
          <p:cNvPr id="160" name="Google Shape;160;p19"/>
          <p:cNvSpPr txBox="1"/>
          <p:nvPr/>
        </p:nvSpPr>
        <p:spPr>
          <a:xfrm>
            <a:off x="879088" y="2109978"/>
            <a:ext cx="9621762" cy="393612"/>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write your ideas on your worksheet and then share them with the group:</a:t>
            </a:r>
            <a:endParaRPr b="0" i="0" sz="1800" u="none" cap="none" strike="noStrike">
              <a:solidFill>
                <a:schemeClr val="dk1"/>
              </a:solidFill>
              <a:latin typeface="Exo Medium"/>
              <a:ea typeface="Exo Medium"/>
              <a:cs typeface="Exo Medium"/>
              <a:sym typeface="Exo Medium"/>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500"/>
                                        <p:tgtEl>
                                          <p:spTgt spid="1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0"/>
          <p:cNvPicPr preferRelativeResize="0"/>
          <p:nvPr/>
        </p:nvPicPr>
        <p:blipFill rotWithShape="1">
          <a:blip r:embed="rId3">
            <a:alphaModFix/>
          </a:blip>
          <a:srcRect b="34158" l="13961" r="1666" t="17548"/>
          <a:stretch/>
        </p:blipFill>
        <p:spPr>
          <a:xfrm>
            <a:off x="1" y="2600960"/>
            <a:ext cx="11155679" cy="4257040"/>
          </a:xfrm>
          <a:prstGeom prst="rect">
            <a:avLst/>
          </a:prstGeom>
          <a:noFill/>
          <a:ln>
            <a:noFill/>
          </a:ln>
        </p:spPr>
      </p:pic>
      <p:pic>
        <p:nvPicPr>
          <p:cNvPr id="167" name="Google Shape;167;p20"/>
          <p:cNvPicPr preferRelativeResize="0"/>
          <p:nvPr/>
        </p:nvPicPr>
        <p:blipFill rotWithShape="1">
          <a:blip r:embed="rId4">
            <a:alphaModFix/>
          </a:blip>
          <a:srcRect b="0" l="0" r="0" t="0"/>
          <a:stretch/>
        </p:blipFill>
        <p:spPr>
          <a:xfrm>
            <a:off x="10145638" y="-37579"/>
            <a:ext cx="2065151" cy="6939419"/>
          </a:xfrm>
          <a:prstGeom prst="rect">
            <a:avLst/>
          </a:prstGeom>
          <a:noFill/>
          <a:ln>
            <a:noFill/>
          </a:ln>
        </p:spPr>
      </p:pic>
      <p:sp>
        <p:nvSpPr>
          <p:cNvPr id="168" name="Google Shape;168;p20"/>
          <p:cNvSpPr txBox="1"/>
          <p:nvPr/>
        </p:nvSpPr>
        <p:spPr>
          <a:xfrm>
            <a:off x="879089" y="1431365"/>
            <a:ext cx="9450773" cy="94036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Thinking about what “identity” means…</a:t>
            </a:r>
            <a:endParaRPr/>
          </a:p>
        </p:txBody>
      </p:sp>
      <p:sp>
        <p:nvSpPr>
          <p:cNvPr id="169" name="Google Shape;169;p20"/>
          <p:cNvSpPr txBox="1"/>
          <p:nvPr/>
        </p:nvSpPr>
        <p:spPr>
          <a:xfrm>
            <a:off x="879089" y="991785"/>
            <a:ext cx="6367872" cy="421467"/>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Three:</a:t>
            </a:r>
            <a:endParaRPr/>
          </a:p>
        </p:txBody>
      </p:sp>
      <p:pic>
        <p:nvPicPr>
          <p:cNvPr id="170" name="Google Shape;170;p20"/>
          <p:cNvPicPr preferRelativeResize="0"/>
          <p:nvPr/>
        </p:nvPicPr>
        <p:blipFill rotWithShape="1">
          <a:blip r:embed="rId5">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1"/>
          <p:cNvSpPr txBox="1"/>
          <p:nvPr/>
        </p:nvSpPr>
        <p:spPr>
          <a:xfrm>
            <a:off x="879088" y="2576879"/>
            <a:ext cx="6636137" cy="1348652"/>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Write down 8 things that make “you, you” </a:t>
            </a:r>
            <a:br>
              <a:rPr b="1" i="0" lang="en-NZ" sz="2400" u="none" cap="none" strike="noStrike">
                <a:solidFill>
                  <a:schemeClr val="dk1"/>
                </a:solidFill>
                <a:latin typeface="Exo"/>
                <a:ea typeface="Exo"/>
                <a:cs typeface="Exo"/>
                <a:sym typeface="Exo"/>
              </a:rPr>
            </a:br>
            <a:r>
              <a:rPr b="0" i="0" lang="en-NZ" sz="2400" u="none" cap="none" strike="noStrike">
                <a:solidFill>
                  <a:schemeClr val="dk1"/>
                </a:solidFill>
                <a:latin typeface="Exo"/>
                <a:ea typeface="Exo"/>
                <a:cs typeface="Exo"/>
                <a:sym typeface="Exo"/>
              </a:rPr>
              <a:t>(examples - hobbies, number of siblings, favourite sports team/ musical artist/ food/religion/cultural heritage…)</a:t>
            </a:r>
            <a:endParaRPr/>
          </a:p>
        </p:txBody>
      </p:sp>
      <p:sp>
        <p:nvSpPr>
          <p:cNvPr id="177" name="Google Shape;177;p21"/>
          <p:cNvSpPr txBox="1"/>
          <p:nvPr/>
        </p:nvSpPr>
        <p:spPr>
          <a:xfrm>
            <a:off x="879090" y="4029023"/>
            <a:ext cx="6979036" cy="1348653"/>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1" i="0" lang="en-NZ" sz="2400" u="none" cap="none" strike="noStrike">
                <a:solidFill>
                  <a:schemeClr val="dk1"/>
                </a:solidFill>
                <a:latin typeface="Exo"/>
                <a:ea typeface="Exo"/>
                <a:cs typeface="Exo"/>
                <a:sym typeface="Exo"/>
              </a:rPr>
              <a:t>Compare your list with your partner </a:t>
            </a:r>
            <a:br>
              <a:rPr b="1"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and discuss with the group: </a:t>
            </a:r>
            <a:r>
              <a:rPr b="0" i="0" lang="en-NZ" sz="2400" u="none" cap="none" strike="noStrike">
                <a:solidFill>
                  <a:schemeClr val="dk1"/>
                </a:solidFill>
                <a:latin typeface="Exo"/>
                <a:ea typeface="Exo"/>
                <a:cs typeface="Exo"/>
                <a:sym typeface="Exo"/>
              </a:rPr>
              <a:t>Are there any differences? Any similarities? Which do you think are the most important or interesting? </a:t>
            </a:r>
            <a:endParaRPr/>
          </a:p>
        </p:txBody>
      </p:sp>
      <p:sp>
        <p:nvSpPr>
          <p:cNvPr id="178" name="Google Shape;178;p21"/>
          <p:cNvSpPr txBox="1"/>
          <p:nvPr/>
        </p:nvSpPr>
        <p:spPr>
          <a:xfrm>
            <a:off x="879089" y="5481169"/>
            <a:ext cx="6164649" cy="1089455"/>
          </a:xfrm>
          <a:prstGeom prst="rect">
            <a:avLst/>
          </a:prstGeom>
          <a:noFill/>
          <a:ln>
            <a:noFill/>
          </a:ln>
        </p:spPr>
        <p:txBody>
          <a:bodyPr anchorCtr="0" anchor="t" bIns="45700" lIns="91425" spcFirstLastPara="1" rIns="91425" wrap="square" tIns="45700">
            <a:noAutofit/>
          </a:bodyPr>
          <a:lstStyle/>
          <a:p>
            <a:pPr indent="-381000" lvl="0" marL="457200" marR="0" rtl="0" algn="l">
              <a:lnSpc>
                <a:spcPct val="90000"/>
              </a:lnSpc>
              <a:spcBef>
                <a:spcPts val="0"/>
              </a:spcBef>
              <a:spcAft>
                <a:spcPts val="0"/>
              </a:spcAft>
              <a:buClr>
                <a:schemeClr val="dk1"/>
              </a:buClr>
              <a:buSzPts val="2400"/>
              <a:buFont typeface="Exo"/>
              <a:buChar char="●"/>
            </a:pPr>
            <a:r>
              <a:rPr b="0" i="0" lang="en-NZ" sz="2400" u="none" cap="none" strike="noStrike">
                <a:solidFill>
                  <a:schemeClr val="dk1"/>
                </a:solidFill>
                <a:latin typeface="Exo"/>
                <a:ea typeface="Exo"/>
                <a:cs typeface="Exo"/>
                <a:sym typeface="Exo"/>
              </a:rPr>
              <a:t>Why do you think it’s </a:t>
            </a:r>
            <a:r>
              <a:rPr b="1" i="0" lang="en-NZ" sz="2400" u="none" cap="none" strike="noStrike">
                <a:solidFill>
                  <a:schemeClr val="dk1"/>
                </a:solidFill>
                <a:latin typeface="Exo"/>
                <a:ea typeface="Exo"/>
                <a:cs typeface="Exo"/>
                <a:sym typeface="Exo"/>
              </a:rPr>
              <a:t>important to find out about what makes us different,</a:t>
            </a:r>
            <a:r>
              <a:rPr b="0" i="0" lang="en-NZ" sz="2400" u="none" cap="none" strike="noStrike">
                <a:solidFill>
                  <a:schemeClr val="dk1"/>
                </a:solidFill>
                <a:latin typeface="Exo"/>
                <a:ea typeface="Exo"/>
                <a:cs typeface="Exo"/>
                <a:sym typeface="Exo"/>
              </a:rPr>
              <a:t> </a:t>
            </a:r>
            <a:br>
              <a:rPr b="0" i="0" lang="en-NZ" sz="2400" u="none" cap="none" strike="noStrike">
                <a:solidFill>
                  <a:schemeClr val="dk1"/>
                </a:solidFill>
                <a:latin typeface="Exo"/>
                <a:ea typeface="Exo"/>
                <a:cs typeface="Exo"/>
                <a:sym typeface="Exo"/>
              </a:rPr>
            </a:br>
            <a:r>
              <a:rPr b="1" i="0" lang="en-NZ" sz="2400" u="none" cap="none" strike="noStrike">
                <a:solidFill>
                  <a:schemeClr val="dk1"/>
                </a:solidFill>
                <a:latin typeface="Exo"/>
                <a:ea typeface="Exo"/>
                <a:cs typeface="Exo"/>
                <a:sym typeface="Exo"/>
              </a:rPr>
              <a:t>as well as what makes us similar? </a:t>
            </a:r>
            <a:endParaRPr/>
          </a:p>
        </p:txBody>
      </p:sp>
      <p:sp>
        <p:nvSpPr>
          <p:cNvPr id="179" name="Google Shape;179;p21"/>
          <p:cNvSpPr txBox="1"/>
          <p:nvPr/>
        </p:nvSpPr>
        <p:spPr>
          <a:xfrm>
            <a:off x="879089" y="1474228"/>
            <a:ext cx="9621762" cy="767724"/>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dk1"/>
              </a:buClr>
              <a:buSzPts val="4400"/>
              <a:buFont typeface="Anton"/>
              <a:buNone/>
            </a:pPr>
            <a:r>
              <a:rPr b="0" i="0" lang="en-NZ" sz="4400" u="none" cap="none" strike="noStrike">
                <a:solidFill>
                  <a:schemeClr val="dk1"/>
                </a:solidFill>
                <a:latin typeface="Anton"/>
                <a:ea typeface="Anton"/>
                <a:cs typeface="Anton"/>
                <a:sym typeface="Anton"/>
              </a:rPr>
              <a:t>Who am I and who are you? </a:t>
            </a:r>
            <a:endParaRPr b="0" i="0" sz="3200" u="none" cap="none" strike="noStrike">
              <a:solidFill>
                <a:schemeClr val="dk1"/>
              </a:solidFill>
              <a:latin typeface="Anton"/>
              <a:ea typeface="Anton"/>
              <a:cs typeface="Anton"/>
              <a:sym typeface="Anton"/>
            </a:endParaRPr>
          </a:p>
        </p:txBody>
      </p:sp>
      <p:sp>
        <p:nvSpPr>
          <p:cNvPr id="180" name="Google Shape;180;p21"/>
          <p:cNvSpPr txBox="1"/>
          <p:nvPr/>
        </p:nvSpPr>
        <p:spPr>
          <a:xfrm>
            <a:off x="879089" y="991784"/>
            <a:ext cx="9621762" cy="482443"/>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000"/>
              <a:buFont typeface="Arial"/>
              <a:buNone/>
            </a:pPr>
            <a:r>
              <a:rPr b="0" i="0" lang="en-NZ" sz="2000" u="none" cap="none" strike="noStrike">
                <a:solidFill>
                  <a:schemeClr val="dk1"/>
                </a:solidFill>
                <a:latin typeface="Exo"/>
                <a:ea typeface="Exo"/>
                <a:cs typeface="Exo"/>
                <a:sym typeface="Exo"/>
              </a:rPr>
              <a:t>Session Three: </a:t>
            </a:r>
            <a:r>
              <a:rPr b="1" i="0" lang="en-NZ" sz="2000" u="none" cap="none" strike="noStrike">
                <a:solidFill>
                  <a:schemeClr val="dk1"/>
                </a:solidFill>
                <a:latin typeface="Exo"/>
                <a:ea typeface="Exo"/>
                <a:cs typeface="Exo"/>
                <a:sym typeface="Exo"/>
              </a:rPr>
              <a:t>Thinking about what “identity” means…</a:t>
            </a:r>
            <a:endParaRPr/>
          </a:p>
        </p:txBody>
      </p:sp>
      <p:sp>
        <p:nvSpPr>
          <p:cNvPr id="181" name="Google Shape;181;p21"/>
          <p:cNvSpPr txBox="1"/>
          <p:nvPr/>
        </p:nvSpPr>
        <p:spPr>
          <a:xfrm>
            <a:off x="879088" y="2094436"/>
            <a:ext cx="3637853" cy="482443"/>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Clr>
                <a:schemeClr val="dk1"/>
              </a:buClr>
              <a:buSzPts val="1800"/>
              <a:buFont typeface="Arial"/>
              <a:buNone/>
            </a:pPr>
            <a:r>
              <a:rPr b="0" i="0" lang="en-NZ" sz="1800" u="none" cap="none" strike="noStrike">
                <a:solidFill>
                  <a:schemeClr val="dk1"/>
                </a:solidFill>
                <a:latin typeface="Exo Medium"/>
                <a:ea typeface="Exo Medium"/>
                <a:cs typeface="Exo Medium"/>
                <a:sym typeface="Exo Medium"/>
              </a:rPr>
              <a:t>Pair up and use your worksheet:</a:t>
            </a:r>
            <a:endParaRPr b="0" i="0" sz="1800" u="none" cap="none" strike="noStrike">
              <a:solidFill>
                <a:schemeClr val="dk1"/>
              </a:solidFill>
              <a:latin typeface="Exo Medium"/>
              <a:ea typeface="Exo Medium"/>
              <a:cs typeface="Exo Medium"/>
              <a:sym typeface="Exo Medium"/>
            </a:endParaRPr>
          </a:p>
        </p:txBody>
      </p:sp>
      <p:pic>
        <p:nvPicPr>
          <p:cNvPr id="182" name="Google Shape;182;p21"/>
          <p:cNvPicPr preferRelativeResize="0"/>
          <p:nvPr/>
        </p:nvPicPr>
        <p:blipFill rotWithShape="1">
          <a:blip r:embed="rId3">
            <a:alphaModFix/>
          </a:blip>
          <a:srcRect b="0" l="0" r="0" t="0"/>
          <a:stretch/>
        </p:blipFill>
        <p:spPr>
          <a:xfrm>
            <a:off x="7964097" y="4775724"/>
            <a:ext cx="3002271" cy="1746568"/>
          </a:xfrm>
          <a:prstGeom prst="rect">
            <a:avLst/>
          </a:prstGeom>
          <a:noFill/>
          <a:ln>
            <a:noFill/>
          </a:ln>
        </p:spPr>
      </p:pic>
      <p:pic>
        <p:nvPicPr>
          <p:cNvPr id="183" name="Google Shape;183;p21"/>
          <p:cNvPicPr preferRelativeResize="0"/>
          <p:nvPr/>
        </p:nvPicPr>
        <p:blipFill rotWithShape="1">
          <a:blip r:embed="rId4">
            <a:alphaModFix/>
          </a:blip>
          <a:srcRect b="10554" l="0" r="0" t="0"/>
          <a:stretch/>
        </p:blipFill>
        <p:spPr>
          <a:xfrm>
            <a:off x="7969169" y="892887"/>
            <a:ext cx="3343741" cy="1746569"/>
          </a:xfrm>
          <a:prstGeom prst="rect">
            <a:avLst/>
          </a:prstGeom>
          <a:noFill/>
          <a:ln>
            <a:noFill/>
          </a:ln>
        </p:spPr>
      </p:pic>
      <p:pic>
        <p:nvPicPr>
          <p:cNvPr id="184" name="Google Shape;184;p21"/>
          <p:cNvPicPr preferRelativeResize="0"/>
          <p:nvPr/>
        </p:nvPicPr>
        <p:blipFill rotWithShape="1">
          <a:blip r:embed="rId5">
            <a:alphaModFix/>
          </a:blip>
          <a:srcRect b="0" l="0" r="0" t="0"/>
          <a:stretch/>
        </p:blipFill>
        <p:spPr>
          <a:xfrm>
            <a:off x="7964111" y="2834306"/>
            <a:ext cx="3139318" cy="1746568"/>
          </a:xfrm>
          <a:prstGeom prst="rect">
            <a:avLst/>
          </a:prstGeom>
          <a:noFill/>
          <a:ln>
            <a:noFill/>
          </a:ln>
        </p:spPr>
      </p:pic>
      <p:pic>
        <p:nvPicPr>
          <p:cNvPr id="185" name="Google Shape;185;p21"/>
          <p:cNvPicPr preferRelativeResize="0"/>
          <p:nvPr/>
        </p:nvPicPr>
        <p:blipFill rotWithShape="1">
          <a:blip r:embed="rId6">
            <a:alphaModFix/>
          </a:blip>
          <a:srcRect b="0" l="0" r="0" t="0"/>
          <a:stretch/>
        </p:blipFill>
        <p:spPr>
          <a:xfrm>
            <a:off x="10145638" y="-37579"/>
            <a:ext cx="2065151" cy="6939419"/>
          </a:xfrm>
          <a:prstGeom prst="rect">
            <a:avLst/>
          </a:prstGeom>
          <a:noFill/>
          <a:ln>
            <a:noFill/>
          </a:ln>
        </p:spPr>
      </p:pic>
      <p:pic>
        <p:nvPicPr>
          <p:cNvPr id="186" name="Google Shape;186;p21"/>
          <p:cNvPicPr preferRelativeResize="0"/>
          <p:nvPr/>
        </p:nvPicPr>
        <p:blipFill rotWithShape="1">
          <a:blip r:embed="rId7">
            <a:alphaModFix/>
          </a:blip>
          <a:srcRect b="0" l="0" r="0" t="0"/>
          <a:stretch/>
        </p:blipFill>
        <p:spPr>
          <a:xfrm>
            <a:off x="10908605" y="5653438"/>
            <a:ext cx="1050537" cy="96442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gtEl>
                                        <p:attrNameLst>
                                          <p:attrName>style.visibility</p:attrName>
                                        </p:attrNameLst>
                                      </p:cBhvr>
                                      <p:to>
                                        <p:strVal val="visible"/>
                                      </p:to>
                                    </p:set>
                                    <p:animEffect filter="fade" transition="in">
                                      <p:cBhvr>
                                        <p:cTn dur="500"/>
                                        <p:tgtEl>
                                          <p:spTgt spid="1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500"/>
                                        <p:tgtEl>
                                          <p:spTgt spid="1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500"/>
                                        <p:tgtEl>
                                          <p:spTgt spid="1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